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408" r:id="rId3"/>
    <p:sldId id="409" r:id="rId4"/>
    <p:sldId id="410" r:id="rId5"/>
    <p:sldId id="412" r:id="rId6"/>
    <p:sldId id="418" r:id="rId7"/>
    <p:sldId id="425" r:id="rId8"/>
    <p:sldId id="426" r:id="rId9"/>
    <p:sldId id="428" r:id="rId10"/>
    <p:sldId id="429" r:id="rId11"/>
    <p:sldId id="278" r:id="rId12"/>
    <p:sldId id="421" r:id="rId13"/>
    <p:sldId id="370" r:id="rId14"/>
    <p:sldId id="289" r:id="rId15"/>
    <p:sldId id="380" r:id="rId16"/>
    <p:sldId id="405" r:id="rId17"/>
    <p:sldId id="415" r:id="rId18"/>
    <p:sldId id="416" r:id="rId19"/>
    <p:sldId id="406" r:id="rId20"/>
    <p:sldId id="407" r:id="rId21"/>
    <p:sldId id="364" r:id="rId22"/>
    <p:sldId id="290" r:id="rId23"/>
    <p:sldId id="362" r:id="rId24"/>
    <p:sldId id="336" r:id="rId25"/>
    <p:sldId id="373" r:id="rId26"/>
    <p:sldId id="369" r:id="rId27"/>
    <p:sldId id="376" r:id="rId28"/>
    <p:sldId id="413" r:id="rId29"/>
    <p:sldId id="414" r:id="rId30"/>
    <p:sldId id="351" r:id="rId31"/>
    <p:sldId id="298" r:id="rId32"/>
    <p:sldId id="296" r:id="rId33"/>
    <p:sldId id="377" r:id="rId34"/>
    <p:sldId id="378" r:id="rId35"/>
    <p:sldId id="353" r:id="rId36"/>
    <p:sldId id="422" r:id="rId37"/>
    <p:sldId id="423" r:id="rId38"/>
    <p:sldId id="424" r:id="rId39"/>
    <p:sldId id="383" r:id="rId40"/>
    <p:sldId id="384" r:id="rId41"/>
    <p:sldId id="385" r:id="rId42"/>
    <p:sldId id="386" r:id="rId43"/>
    <p:sldId id="387" r:id="rId44"/>
    <p:sldId id="381" r:id="rId45"/>
    <p:sldId id="382" r:id="rId46"/>
    <p:sldId id="388" r:id="rId47"/>
    <p:sldId id="389" r:id="rId48"/>
    <p:sldId id="390" r:id="rId49"/>
    <p:sldId id="391" r:id="rId50"/>
    <p:sldId id="392" r:id="rId51"/>
    <p:sldId id="393" r:id="rId52"/>
    <p:sldId id="394" r:id="rId53"/>
    <p:sldId id="395" r:id="rId54"/>
    <p:sldId id="396" r:id="rId55"/>
    <p:sldId id="397" r:id="rId56"/>
    <p:sldId id="398" r:id="rId57"/>
    <p:sldId id="399" r:id="rId58"/>
    <p:sldId id="400" r:id="rId59"/>
    <p:sldId id="401" r:id="rId60"/>
    <p:sldId id="402" r:id="rId61"/>
    <p:sldId id="403" r:id="rId62"/>
    <p:sldId id="404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0F"/>
    <a:srgbClr val="E670FF"/>
    <a:srgbClr val="DD4CFF"/>
    <a:srgbClr val="D619FF"/>
    <a:srgbClr val="CFA4FF"/>
    <a:srgbClr val="10FF14"/>
    <a:srgbClr val="4AFCFA"/>
    <a:srgbClr val="76FCFA"/>
    <a:srgbClr val="A72BFF"/>
    <a:srgbClr val="BAF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82" autoAdjust="0"/>
  </p:normalViewPr>
  <p:slideViewPr>
    <p:cSldViewPr snapToGrid="0" snapToObjects="1">
      <p:cViewPr>
        <p:scale>
          <a:sx n="50" d="100"/>
          <a:sy n="50" d="100"/>
        </p:scale>
        <p:origin x="-2360" y="-1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D4766-D4DC-7B46-960F-E3FFB7362D2A}" type="datetimeFigureOut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88184-319D-E348-ADCF-FDFA6E52D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04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B426F-A8D1-E346-AECE-6BB4C083EAF2}" type="datetimeFigureOut">
              <a:rPr lang="en-US" smtClean="0"/>
              <a:t>9/21/13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9A878-DFA9-3D4E-B762-632CCE78B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84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4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9A878-DFA9-3D4E-B762-632CCE78BB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5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05713D-6654-48F8-A9D5-2EB364A69E1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D3E37-5363-409D-92C9-F2583D6D7C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D3E37-5363-409D-92C9-F2583D6D7C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6D3E37-5363-409D-92C9-F2583D6D7C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C251-F9A4-8A48-9897-F944DB3E8E14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4CEA-313F-CD47-AD97-C5D148A7160B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5398B-776E-7F43-8774-C6F01FAE08C7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985B7-3F94-EA4E-99C9-B19BAB748A07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EADA-2D6B-C242-910B-756F6D437257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737D-3B2B-7E49-939C-69CB23CC1BAF}" type="datetime1">
              <a:rPr lang="en-US" smtClean="0"/>
              <a:t>9/21/13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9B24F-582D-8D4A-AA9C-3BE2EF269986}" type="datetime1">
              <a:rPr lang="en-US" smtClean="0"/>
              <a:t>9/21/13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395D-D66C-1042-9AF5-31D0CA174F59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3577-0CE6-3641-B08B-E539DE6D0626}" type="datetime1">
              <a:rPr lang="en-US" smtClean="0"/>
              <a:t>9/21/13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DE76-CEA1-2648-A3C8-19AAD8A1F445}" type="datetime1">
              <a:rPr lang="en-US" smtClean="0"/>
              <a:t>9/21/13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1D77-5B4F-2D41-B566-58E1D53123FD}" type="datetime1">
              <a:rPr lang="en-US" smtClean="0"/>
              <a:t>9/21/13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9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42852"/>
            <a:ext cx="9144000" cy="551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16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90"/>
                </a:solidFill>
              </a:defRPr>
            </a:lvl1pPr>
          </a:lstStyle>
          <a:p>
            <a:fld id="{80EC0448-F052-FB43-992C-CEAE01EFFCD4}" type="datetime1">
              <a:rPr lang="en-US" smtClean="0"/>
              <a:t>9/21/13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90"/>
                </a:solidFill>
              </a:defRPr>
            </a:lvl1pPr>
          </a:lstStyle>
          <a:p>
            <a:r>
              <a:rPr lang="en-US" dirty="0" smtClean="0"/>
              <a:t>Dejan Trbojevic – FFAG-1013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90"/>
                </a:solidFill>
              </a:defRPr>
            </a:lvl1pPr>
          </a:lstStyle>
          <a:p>
            <a:fld id="{00CF2F56-B3BD-3044-832D-49A5B51FA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2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009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9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9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9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348" y="108028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Non-Scaling Linear FFAG’s for eRHIC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D. Trbojevic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FFAG workshop 2013 at TRIUMF, Vancouver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September </a:t>
            </a:r>
            <a:r>
              <a:rPr lang="en-US" sz="2400" dirty="0" smtClean="0">
                <a:solidFill>
                  <a:srgbClr val="000090"/>
                </a:solidFill>
              </a:rPr>
              <a:t>21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, 2013</a:t>
            </a: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60D4-F3CD-5649-8AE3-2E79366E8946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9329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Dynamical Aperture 142*6 cells @ 10 GeV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9F6D-EB9D-F544-AAF2-2BF62BACCD47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39104" y="1924948"/>
            <a:ext cx="4878580" cy="3453762"/>
            <a:chOff x="94181" y="1485569"/>
            <a:chExt cx="4878580" cy="3453762"/>
          </a:xfrm>
        </p:grpSpPr>
        <p:grpSp>
          <p:nvGrpSpPr>
            <p:cNvPr id="38" name="Group 37"/>
            <p:cNvGrpSpPr/>
            <p:nvPr/>
          </p:nvGrpSpPr>
          <p:grpSpPr>
            <a:xfrm>
              <a:off x="94181" y="1901810"/>
              <a:ext cx="4878580" cy="3037521"/>
              <a:chOff x="94181" y="1901810"/>
              <a:chExt cx="4878580" cy="303752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146998" y="4588773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0.0</a:t>
                </a:r>
                <a:endParaRPr lang="en-US" sz="1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951148" y="4588773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1.2 </a:t>
                </a:r>
                <a:endParaRPr lang="en-US" sz="1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025016" y="4572946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0.5 </a:t>
                </a:r>
                <a:endParaRPr lang="en-US" sz="1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59882" y="4567729"/>
                <a:ext cx="4266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-0.5 </a:t>
                </a:r>
                <a:endParaRPr lang="en-US" sz="12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086093" y="3265065"/>
                <a:ext cx="42038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1 m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38752" y="4576424"/>
                <a:ext cx="31290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-1 </a:t>
                </a:r>
                <a:endParaRPr lang="en-US" sz="12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612777" y="4662332"/>
                <a:ext cx="4803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x(m)</a:t>
                </a:r>
                <a:endParaRPr lang="en-US" sz="12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4181" y="1962635"/>
                <a:ext cx="4705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y</a:t>
                </a:r>
                <a:r>
                  <a:rPr lang="en-US" sz="1200" dirty="0" smtClean="0"/>
                  <a:t>(m)</a:t>
                </a:r>
                <a:endParaRPr lang="en-US" sz="12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89865" y="2081360"/>
                <a:ext cx="2626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1 </a:t>
                </a:r>
                <a:endParaRPr lang="en-US" sz="12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1416" y="2688050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0.5</a:t>
                </a:r>
                <a:endParaRPr lang="en-US" sz="12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1838" y="3265065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0.0</a:t>
                </a:r>
                <a:endParaRPr lang="en-US" sz="12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866" y="3822297"/>
                <a:ext cx="4266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-0.5</a:t>
                </a:r>
                <a:endParaRPr lang="en-US" sz="1200" dirty="0"/>
              </a:p>
            </p:txBody>
          </p:sp>
          <p:pic>
            <p:nvPicPr>
              <p:cNvPr id="3" name="Picture 2" descr="Screen Shot 2013-07-19 at 3.06.21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626" y="2245843"/>
                <a:ext cx="3722609" cy="2363727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379254" y="1901810"/>
                <a:ext cx="5935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y</a:t>
                </a:r>
                <a:r>
                  <a:rPr lang="en-US" sz="1200" dirty="0" smtClean="0"/>
                  <a:t>(mm)</a:t>
                </a:r>
                <a:endParaRPr lang="en-US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378832" y="2727595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</a:t>
                </a:r>
                <a:r>
                  <a:rPr lang="en-US" sz="1200" dirty="0" smtClean="0"/>
                  <a:t>.5</a:t>
                </a:r>
                <a:endParaRPr lang="en-US" sz="1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379254" y="3304610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0.0</a:t>
                </a:r>
                <a:endParaRPr lang="en-US" sz="12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368282" y="3861842"/>
                <a:ext cx="4266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-</a:t>
                </a:r>
                <a:r>
                  <a:rPr lang="en-US" sz="1200" dirty="0" smtClean="0"/>
                  <a:t>2.5</a:t>
                </a:r>
                <a:endParaRPr lang="en-US" sz="1200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270039" y="148556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LINEAR</a:t>
              </a:r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36625" y="1924948"/>
            <a:ext cx="4517652" cy="3696747"/>
            <a:chOff x="4457281" y="1485569"/>
            <a:chExt cx="4517652" cy="3696747"/>
          </a:xfrm>
        </p:grpSpPr>
        <p:sp>
          <p:nvSpPr>
            <p:cNvPr id="26" name="TextBox 25"/>
            <p:cNvSpPr txBox="1"/>
            <p:nvPr/>
          </p:nvSpPr>
          <p:spPr>
            <a:xfrm>
              <a:off x="8371608" y="4905317"/>
              <a:ext cx="603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x(mm)</a:t>
              </a:r>
              <a:endParaRPr lang="en-US" sz="1200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457281" y="1485569"/>
              <a:ext cx="4105187" cy="3419748"/>
              <a:chOff x="4457281" y="1485569"/>
              <a:chExt cx="4105187" cy="3419748"/>
            </a:xfrm>
          </p:grpSpPr>
          <p:pic>
            <p:nvPicPr>
              <p:cNvPr id="20" name="Picture 19" descr="DynamicalAperture-X-Y-sextupoles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6303" y="2248629"/>
                <a:ext cx="3697222" cy="2360941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6414414" y="4628318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0.0</a:t>
                </a:r>
                <a:endParaRPr lang="en-US" sz="12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299806" y="4609570"/>
                <a:ext cx="2626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5</a:t>
                </a:r>
                <a:endParaRPr lang="en-US" sz="12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315212" y="4588773"/>
                <a:ext cx="3795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2.5 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72858" y="4607274"/>
                <a:ext cx="4266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-2.5</a:t>
                </a:r>
                <a:endParaRPr lang="en-US" sz="12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532595" y="4567729"/>
                <a:ext cx="30977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-5</a:t>
                </a:r>
                <a:endParaRPr lang="en-US" sz="12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457281" y="2120905"/>
                <a:ext cx="2626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1 </a:t>
                </a:r>
                <a:endParaRPr lang="en-US" sz="12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503056" y="1485569"/>
                <a:ext cx="19437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WITH SEXTUPOLES</a:t>
                </a:r>
                <a:endParaRPr lang="en-US" dirty="0"/>
              </a:p>
            </p:txBody>
          </p:sp>
        </p:grpSp>
      </p:grpSp>
      <p:pic>
        <p:nvPicPr>
          <p:cNvPr id="34" name="Picture 33" descr="AllCELLS-orbi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74" y="484492"/>
            <a:ext cx="5914927" cy="593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/>
                <a:cs typeface="Arial"/>
              </a:rPr>
              <a:t>Two Non-Scaling FFAG’s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/>
                <a:cs typeface="Arial"/>
              </a:rPr>
              <a:t>The central momentum </a:t>
            </a:r>
            <a:r>
              <a:rPr lang="en-US" sz="2000" dirty="0">
                <a:latin typeface="Arial"/>
                <a:cs typeface="Arial"/>
              </a:rPr>
              <a:t>p</a:t>
            </a:r>
            <a:r>
              <a:rPr lang="en-US" sz="2000" baseline="-25000" dirty="0">
                <a:latin typeface="Arial"/>
                <a:cs typeface="Arial"/>
              </a:rPr>
              <a:t>c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in the NS-FFAG creates the circular orbit for the reference particle.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 smtClean="0">
              <a:latin typeface="Arial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Arial"/>
                <a:cs typeface="Arial"/>
              </a:rPr>
              <a:t>Large Ring 2.8</a:t>
            </a:r>
            <a:r>
              <a:rPr lang="en-US" sz="2400" b="1" dirty="0" smtClean="0">
                <a:latin typeface="Arial"/>
                <a:cs typeface="Arial"/>
                <a:sym typeface="Wingdings"/>
              </a:rPr>
              <a:t>10 GeV</a:t>
            </a:r>
            <a:r>
              <a:rPr lang="en-US" sz="2400" b="1" dirty="0" smtClean="0">
                <a:latin typeface="Arial"/>
                <a:cs typeface="Arial"/>
              </a:rPr>
              <a:t>:</a:t>
            </a:r>
          </a:p>
          <a:p>
            <a:pPr marL="400050" lvl="1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=p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max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The circular orbit is at the top energy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of 10 GeV while the minimum energy entering FFAG is 4.5 GeV</a:t>
            </a:r>
            <a:r>
              <a:rPr lang="en-US" sz="2000" b="1" dirty="0">
                <a:latin typeface="Arial"/>
                <a:cs typeface="Arial"/>
              </a:rPr>
              <a:t>.</a:t>
            </a:r>
            <a:endParaRPr lang="en-US" sz="2000" b="1" dirty="0" smtClean="0">
              <a:latin typeface="Arial"/>
              <a:cs typeface="Arial"/>
            </a:endParaRPr>
          </a:p>
          <a:p>
            <a:pPr marL="400050" lvl="1" indent="0">
              <a:buNone/>
            </a:pPr>
            <a:r>
              <a:rPr lang="en-US" sz="2000" b="1" dirty="0">
                <a:latin typeface="Arial"/>
                <a:cs typeface="Arial"/>
              </a:rPr>
              <a:t>T</a:t>
            </a:r>
            <a:r>
              <a:rPr lang="en-US" sz="2000" b="1" dirty="0" smtClean="0">
                <a:latin typeface="Arial"/>
                <a:cs typeface="Arial"/>
              </a:rPr>
              <a:t>he energy gain: E</a:t>
            </a:r>
            <a:r>
              <a:rPr lang="en-US" sz="2000" b="1" baseline="-25000" dirty="0" smtClean="0">
                <a:latin typeface="Arial"/>
                <a:cs typeface="Arial"/>
              </a:rPr>
              <a:t>top</a:t>
            </a:r>
            <a:r>
              <a:rPr lang="en-US" sz="2000" b="1" dirty="0" smtClean="0">
                <a:latin typeface="Arial"/>
                <a:cs typeface="Arial"/>
              </a:rPr>
              <a:t>/E</a:t>
            </a:r>
            <a:r>
              <a:rPr lang="en-US" sz="2000" b="1" baseline="-25000" dirty="0" smtClean="0">
                <a:latin typeface="Arial"/>
                <a:cs typeface="Arial"/>
              </a:rPr>
              <a:t>in</a:t>
            </a:r>
            <a:r>
              <a:rPr lang="en-US" sz="2000" b="1" dirty="0" smtClean="0">
                <a:latin typeface="Arial"/>
                <a:cs typeface="Arial"/>
              </a:rPr>
              <a:t>= 10/2.8 =3.57 </a:t>
            </a:r>
            <a:r>
              <a:rPr lang="en-US" sz="2000" b="1" dirty="0" smtClean="0">
                <a:latin typeface="Arial"/>
                <a:cs typeface="Arial"/>
                <a:sym typeface="Wingdings"/>
              </a:rPr>
              <a:t></a:t>
            </a:r>
          </a:p>
          <a:p>
            <a:pPr marL="0" indent="0">
              <a:buNone/>
            </a:pPr>
            <a:r>
              <a:rPr lang="en-US" sz="2400" b="1" dirty="0">
                <a:latin typeface="Arial"/>
                <a:cs typeface="Arial"/>
                <a:sym typeface="Wingdings"/>
              </a:rPr>
              <a:t>	δp/p=(</a:t>
            </a:r>
            <a:r>
              <a:rPr lang="en-US" sz="2400" b="1" dirty="0">
                <a:latin typeface="Arial"/>
                <a:cs typeface="Arial"/>
              </a:rPr>
              <a:t>p</a:t>
            </a:r>
            <a:r>
              <a:rPr lang="en-US" sz="2400" b="1" baseline="-25000" dirty="0">
                <a:latin typeface="Arial"/>
                <a:cs typeface="Arial"/>
              </a:rPr>
              <a:t>min</a:t>
            </a:r>
            <a:r>
              <a:rPr lang="en-US" sz="2400" b="1" dirty="0">
                <a:latin typeface="Arial"/>
                <a:cs typeface="Arial"/>
              </a:rPr>
              <a:t>- p</a:t>
            </a:r>
            <a:r>
              <a:rPr lang="en-US" sz="2400" b="1" baseline="-25000" dirty="0">
                <a:latin typeface="Arial"/>
                <a:cs typeface="Arial"/>
              </a:rPr>
              <a:t>max</a:t>
            </a:r>
            <a:r>
              <a:rPr lang="en-US" sz="2400" b="1" dirty="0">
                <a:latin typeface="Arial"/>
                <a:cs typeface="Arial"/>
              </a:rPr>
              <a:t>)/p</a:t>
            </a:r>
            <a:r>
              <a:rPr lang="en-US" sz="2400" b="1" baseline="-25000" dirty="0">
                <a:latin typeface="Arial"/>
                <a:cs typeface="Arial"/>
              </a:rPr>
              <a:t>max</a:t>
            </a:r>
            <a:r>
              <a:rPr lang="en-US" sz="2400" b="1" dirty="0">
                <a:latin typeface="Arial"/>
                <a:cs typeface="Arial"/>
              </a:rPr>
              <a:t>=(p</a:t>
            </a:r>
            <a:r>
              <a:rPr lang="en-US" sz="2400" b="1" baseline="-25000" dirty="0">
                <a:latin typeface="Arial"/>
                <a:cs typeface="Arial"/>
              </a:rPr>
              <a:t>min</a:t>
            </a:r>
            <a:r>
              <a:rPr lang="en-US" sz="2400" b="1" dirty="0">
                <a:latin typeface="Arial"/>
                <a:cs typeface="Arial"/>
              </a:rPr>
              <a:t>/p</a:t>
            </a:r>
            <a:r>
              <a:rPr lang="en-US" sz="2400" b="1" baseline="-25000" dirty="0">
                <a:latin typeface="Arial"/>
                <a:cs typeface="Arial"/>
              </a:rPr>
              <a:t>max</a:t>
            </a:r>
            <a:r>
              <a:rPr lang="en-US" sz="2400" b="1" dirty="0">
                <a:latin typeface="Arial"/>
                <a:cs typeface="Arial"/>
              </a:rPr>
              <a:t>-1)</a:t>
            </a:r>
            <a:r>
              <a:rPr lang="en-US" sz="2400" b="1" dirty="0" smtClean="0">
                <a:latin typeface="Arial"/>
                <a:cs typeface="Arial"/>
              </a:rPr>
              <a:t>= 0.357 - 1 = -0.72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b="1" dirty="0" smtClean="0">
                <a:latin typeface="Arial"/>
                <a:cs typeface="Arial"/>
              </a:rPr>
              <a:t>   </a:t>
            </a:r>
          </a:p>
          <a:p>
            <a:pPr marL="0" indent="0">
              <a:buNone/>
            </a:pPr>
            <a:r>
              <a:rPr lang="en-US" sz="2400" b="1" dirty="0" smtClean="0">
                <a:latin typeface="Arial"/>
                <a:cs typeface="Arial"/>
              </a:rPr>
              <a:t>2. Small Ring (two passes) 1.0 &amp;</a:t>
            </a:r>
            <a:r>
              <a:rPr lang="en-US" sz="2400" b="1" dirty="0" smtClean="0">
                <a:latin typeface="Arial"/>
                <a:cs typeface="Arial"/>
                <a:sym typeface="Wingdings"/>
              </a:rPr>
              <a:t> 1.9 GeV</a:t>
            </a:r>
            <a:endParaRPr lang="en-US" sz="2000" dirty="0" smtClean="0">
              <a:sym typeface="Wingdings"/>
            </a:endParaRPr>
          </a:p>
          <a:p>
            <a:pPr marL="0" indent="0">
              <a:buNone/>
            </a:pPr>
            <a:r>
              <a:rPr lang="en-US" sz="2000" dirty="0" smtClean="0">
                <a:sym typeface="Wingdings"/>
              </a:rPr>
              <a:t>	</a:t>
            </a:r>
            <a:r>
              <a:rPr lang="en-US" sz="2000" b="1" dirty="0">
                <a:latin typeface="Arial"/>
                <a:cs typeface="Arial"/>
              </a:rPr>
              <a:t>The energy gain: E</a:t>
            </a:r>
            <a:r>
              <a:rPr lang="en-US" sz="2000" b="1" baseline="-25000" dirty="0">
                <a:latin typeface="Arial"/>
                <a:cs typeface="Arial"/>
              </a:rPr>
              <a:t>top</a:t>
            </a:r>
            <a:r>
              <a:rPr lang="en-US" sz="2000" b="1" dirty="0">
                <a:latin typeface="Arial"/>
                <a:cs typeface="Arial"/>
              </a:rPr>
              <a:t>/E</a:t>
            </a:r>
            <a:r>
              <a:rPr lang="en-US" sz="2000" b="1" baseline="-25000" dirty="0">
                <a:latin typeface="Arial"/>
                <a:cs typeface="Arial"/>
              </a:rPr>
              <a:t>in</a:t>
            </a:r>
            <a:r>
              <a:rPr lang="en-US" sz="2000" b="1" dirty="0">
                <a:latin typeface="Arial"/>
                <a:cs typeface="Arial"/>
              </a:rPr>
              <a:t>= </a:t>
            </a:r>
            <a:r>
              <a:rPr lang="en-US" sz="2000" b="1" dirty="0" smtClean="0">
                <a:latin typeface="Arial"/>
                <a:cs typeface="Arial"/>
              </a:rPr>
              <a:t>1.9/1.0 =1.9 </a:t>
            </a:r>
          </a:p>
          <a:p>
            <a:pPr marL="0" indent="0">
              <a:buNone/>
            </a:pPr>
            <a:r>
              <a:rPr lang="en-US" sz="2000" b="1" dirty="0" smtClean="0">
                <a:latin typeface="Arial"/>
                <a:cs typeface="Arial"/>
                <a:sym typeface="Wingdings"/>
              </a:rPr>
              <a:t>	</a:t>
            </a:r>
            <a:endParaRPr lang="en-US" sz="2000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093C4-0772-114F-ADF8-26F1E0180B33}" type="datetime1">
              <a:rPr lang="en-US" smtClean="0"/>
              <a:t>9/21/13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 rot="3566835">
            <a:off x="3393087" y="3420108"/>
            <a:ext cx="2564090" cy="88625"/>
          </a:xfrm>
          <a:prstGeom prst="rect">
            <a:avLst/>
          </a:prstGeom>
          <a:solidFill>
            <a:srgbClr val="660066">
              <a:alpha val="17000"/>
            </a:srgbClr>
          </a:solidFill>
          <a:ln w="19050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5"/>
            <a:ext cx="9144000" cy="91576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wo passes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1.0 and 1.9 </a:t>
            </a:r>
            <a:r>
              <a:rPr lang="en-US" sz="2400" dirty="0">
                <a:latin typeface="Arial"/>
                <a:cs typeface="Arial"/>
              </a:rPr>
              <a:t>GeV </a:t>
            </a:r>
            <a:r>
              <a:rPr lang="en-US" sz="2400" dirty="0" smtClean="0">
                <a:latin typeface="Arial"/>
                <a:cs typeface="Arial"/>
              </a:rPr>
              <a:t>with small ring and nine</a:t>
            </a:r>
            <a:r>
              <a:rPr lang="en-US" sz="2400" dirty="0">
                <a:latin typeface="Arial"/>
                <a:cs typeface="Arial"/>
              </a:rPr>
              <a:t/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in the RHIC tunnel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2.8 -10 GeV </a:t>
            </a:r>
            <a:r>
              <a:rPr lang="en-US" sz="2400" dirty="0" smtClean="0">
                <a:latin typeface="Arial"/>
                <a:cs typeface="Arial"/>
              </a:rPr>
              <a:t>NS-FFAG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F11D-E7FD-E743-A6E6-30AB3B4E6203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4415991" y="2125695"/>
            <a:ext cx="1308534" cy="2211355"/>
          </a:xfrm>
          <a:prstGeom prst="straightConnector1">
            <a:avLst/>
          </a:prstGeom>
          <a:ln w="6350" cmpd="sng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646591" y="1997075"/>
            <a:ext cx="2979384" cy="1767473"/>
          </a:xfrm>
          <a:prstGeom prst="straightConnector1">
            <a:avLst/>
          </a:prstGeom>
          <a:ln w="6350" cmpd="sng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003550" y="3070803"/>
            <a:ext cx="2331775" cy="1399953"/>
          </a:xfrm>
          <a:prstGeom prst="straightConnector1">
            <a:avLst/>
          </a:prstGeom>
          <a:ln w="6350" cmpd="sng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 rot="19780926">
            <a:off x="1302819" y="2856707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Two passes through</a:t>
            </a:r>
          </a:p>
          <a:p>
            <a:r>
              <a:rPr lang="en-US" sz="1400" dirty="0">
                <a:solidFill>
                  <a:srgbClr val="000090"/>
                </a:solidFill>
              </a:rPr>
              <a:t>t</a:t>
            </a:r>
            <a:r>
              <a:rPr lang="en-US" sz="1400" dirty="0" smtClean="0">
                <a:solidFill>
                  <a:srgbClr val="000090"/>
                </a:solidFill>
              </a:rPr>
              <a:t>he linac 1.0 &amp;1.9 GeV</a:t>
            </a:r>
          </a:p>
        </p:txBody>
      </p:sp>
      <p:sp>
        <p:nvSpPr>
          <p:cNvPr id="25" name="Rectangle 24"/>
          <p:cNvSpPr/>
          <p:nvPr/>
        </p:nvSpPr>
        <p:spPr>
          <a:xfrm rot="3541374">
            <a:off x="5076591" y="4975858"/>
            <a:ext cx="1045624" cy="91440"/>
          </a:xfrm>
          <a:prstGeom prst="rect">
            <a:avLst/>
          </a:prstGeom>
          <a:solidFill>
            <a:schemeClr val="accent6">
              <a:alpha val="17000"/>
            </a:schemeClr>
          </a:solidFill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3541374">
            <a:off x="3233877" y="1869154"/>
            <a:ext cx="1044035" cy="88717"/>
          </a:xfrm>
          <a:prstGeom prst="rect">
            <a:avLst/>
          </a:prstGeom>
          <a:solidFill>
            <a:schemeClr val="accent6">
              <a:alpha val="17000"/>
            </a:schemeClr>
          </a:solidFill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697141" y="3740014"/>
            <a:ext cx="193549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Passes through large</a:t>
            </a:r>
          </a:p>
          <a:p>
            <a:pPr algn="ctr"/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NS-FFAG in  RHIC</a:t>
            </a:r>
          </a:p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#1  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2.8 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GeV    pass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# 3</a:t>
            </a:r>
          </a:p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#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  3.7  GeV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 pass# 4</a:t>
            </a:r>
          </a:p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#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  4.6   GeV   pass# 5</a:t>
            </a:r>
          </a:p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#4   </a:t>
            </a:r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.5   GeV   pass# 6</a:t>
            </a:r>
          </a:p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#5   6.4   GeV   pass# 7</a:t>
            </a:r>
          </a:p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#6   7.3   GeV   pass# 8</a:t>
            </a:r>
          </a:p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#7   8.2   GeV   pass# 9</a:t>
            </a:r>
          </a:p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 #8   9.1   GeV  pass#10</a:t>
            </a:r>
          </a:p>
          <a:p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  #9   10.0  GeV pass#11</a:t>
            </a:r>
          </a:p>
        </p:txBody>
      </p:sp>
      <p:sp>
        <p:nvSpPr>
          <p:cNvPr id="46" name="Block Arc 45"/>
          <p:cNvSpPr/>
          <p:nvPr/>
        </p:nvSpPr>
        <p:spPr>
          <a:xfrm rot="19778129">
            <a:off x="-4238374" y="-634940"/>
            <a:ext cx="8330687" cy="8355679"/>
          </a:xfrm>
          <a:prstGeom prst="blockArc">
            <a:avLst>
              <a:gd name="adj1" fmla="val 20935683"/>
              <a:gd name="adj2" fmla="val 7433"/>
              <a:gd name="adj3" fmla="val 1079"/>
            </a:avLst>
          </a:prstGeom>
          <a:solidFill>
            <a:srgbClr val="0000FF">
              <a:alpha val="9000"/>
            </a:srgbClr>
          </a:solidFill>
          <a:ln w="190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Block Arc 47"/>
          <p:cNvSpPr>
            <a:spLocks noChangeAspect="1"/>
          </p:cNvSpPr>
          <p:nvPr/>
        </p:nvSpPr>
        <p:spPr>
          <a:xfrm rot="19758907">
            <a:off x="-1860687" y="3398931"/>
            <a:ext cx="8353290" cy="8355679"/>
          </a:xfrm>
          <a:prstGeom prst="blockArc">
            <a:avLst>
              <a:gd name="adj1" fmla="val 21595965"/>
              <a:gd name="adj2" fmla="val 988722"/>
              <a:gd name="adj3" fmla="val 1099"/>
            </a:avLst>
          </a:prstGeom>
          <a:solidFill>
            <a:srgbClr val="0000FF">
              <a:alpha val="11000"/>
            </a:srgbClr>
          </a:solidFill>
          <a:ln w="190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368177"/>
              </p:ext>
            </p:extLst>
          </p:nvPr>
        </p:nvGraphicFramePr>
        <p:xfrm>
          <a:off x="4201779" y="895337"/>
          <a:ext cx="4881573" cy="899538"/>
        </p:xfrm>
        <a:graphic>
          <a:graphicData uri="http://schemas.openxmlformats.org/drawingml/2006/table">
            <a:tbl>
              <a:tblPr/>
              <a:tblGrid>
                <a:gridCol w="884482"/>
                <a:gridCol w="830538"/>
                <a:gridCol w="736929"/>
                <a:gridCol w="874376"/>
                <a:gridCol w="739857"/>
                <a:gridCol w="815391"/>
              </a:tblGrid>
              <a:tr h="308226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#N linac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E-linac</a:t>
                      </a: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injector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Gain1-ffag</a:t>
                      </a: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#N1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-ffag</a:t>
                      </a: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top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-ffag</a:t>
                      </a: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4504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4504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3.5714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0" marB="27432" anchor="b">
                    <a:lnL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9" name="Straight Arrow Connector 48"/>
          <p:cNvCxnSpPr/>
          <p:nvPr/>
        </p:nvCxnSpPr>
        <p:spPr>
          <a:xfrm flipV="1">
            <a:off x="3572741" y="4225062"/>
            <a:ext cx="2331775" cy="1399953"/>
          </a:xfrm>
          <a:prstGeom prst="straightConnector1">
            <a:avLst/>
          </a:prstGeom>
          <a:ln w="6350" cmpd="sng">
            <a:solidFill>
              <a:srgbClr val="0000FF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36148" y="2199242"/>
            <a:ext cx="34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5529079" y="2107457"/>
            <a:ext cx="3596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TOTAL NUMBER OF PASSES THROUGH THE LINAC = 12 </a:t>
            </a:r>
          </a:p>
          <a:p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 passes to get to 1.9 GeV and</a:t>
            </a:r>
          </a:p>
          <a:p>
            <a:r>
              <a:rPr lang="en-US" b="1" dirty="0">
                <a:solidFill>
                  <a:srgbClr val="FF0000"/>
                </a:solidFill>
              </a:rPr>
              <a:t>9</a:t>
            </a:r>
            <a:r>
              <a:rPr lang="en-US" b="1" dirty="0" smtClean="0">
                <a:solidFill>
                  <a:srgbClr val="FF0000"/>
                </a:solidFill>
              </a:rPr>
              <a:t> additional passes to get to 10 GeV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830172" y="1015917"/>
            <a:ext cx="619010" cy="91632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963" y="5133202"/>
            <a:ext cx="1265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Low energy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1.00 GeV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1.90 GeV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2.80 GeV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23693" y="1593043"/>
            <a:ext cx="2634373" cy="3728374"/>
            <a:chOff x="2825840" y="1599840"/>
            <a:chExt cx="2634373" cy="3728374"/>
          </a:xfrm>
        </p:grpSpPr>
        <p:sp>
          <p:nvSpPr>
            <p:cNvPr id="74" name="Rectangle 73"/>
            <p:cNvSpPr/>
            <p:nvPr/>
          </p:nvSpPr>
          <p:spPr>
            <a:xfrm rot="3566835">
              <a:off x="2679204" y="3845275"/>
              <a:ext cx="2572087" cy="87032"/>
            </a:xfrm>
            <a:prstGeom prst="rect">
              <a:avLst/>
            </a:prstGeom>
            <a:solidFill>
              <a:srgbClr val="0000FF">
                <a:alpha val="10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0" name="Block Arc 89"/>
            <p:cNvSpPr>
              <a:spLocks noChangeAspect="1"/>
            </p:cNvSpPr>
            <p:nvPr/>
          </p:nvSpPr>
          <p:spPr>
            <a:xfrm rot="8953872">
              <a:off x="4520529" y="4324888"/>
              <a:ext cx="914597" cy="914400"/>
            </a:xfrm>
            <a:prstGeom prst="blockArc">
              <a:avLst>
                <a:gd name="adj1" fmla="val 10758278"/>
                <a:gd name="adj2" fmla="val 22604"/>
                <a:gd name="adj3" fmla="val 9561"/>
              </a:avLst>
            </a:prstGeom>
            <a:solidFill>
              <a:srgbClr val="0000FF">
                <a:alpha val="12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Arc 75"/>
            <p:cNvSpPr>
              <a:spLocks noChangeAspect="1"/>
            </p:cNvSpPr>
            <p:nvPr/>
          </p:nvSpPr>
          <p:spPr>
            <a:xfrm rot="19746939">
              <a:off x="4540724" y="4413814"/>
              <a:ext cx="919489" cy="914400"/>
            </a:xfrm>
            <a:prstGeom prst="arc">
              <a:avLst>
                <a:gd name="adj1" fmla="val 4156519"/>
                <a:gd name="adj2" fmla="val 6989467"/>
              </a:avLst>
            </a:prstGeom>
            <a:ln>
              <a:solidFill>
                <a:srgbClr val="00009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>
              <a:spLocks noChangeAspect="1"/>
            </p:cNvSpPr>
            <p:nvPr/>
          </p:nvSpPr>
          <p:spPr>
            <a:xfrm rot="8978864">
              <a:off x="3178197" y="2043005"/>
              <a:ext cx="863094" cy="869307"/>
            </a:xfrm>
            <a:prstGeom prst="arc">
              <a:avLst>
                <a:gd name="adj1" fmla="val 3570225"/>
                <a:gd name="adj2" fmla="val 7131836"/>
              </a:avLst>
            </a:prstGeom>
            <a:ln>
              <a:solidFill>
                <a:srgbClr val="00009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Block Arc 50"/>
            <p:cNvSpPr>
              <a:spLocks noChangeAspect="1"/>
            </p:cNvSpPr>
            <p:nvPr/>
          </p:nvSpPr>
          <p:spPr>
            <a:xfrm rot="8975788" flipV="1">
              <a:off x="3209028" y="2109525"/>
              <a:ext cx="914597" cy="914400"/>
            </a:xfrm>
            <a:prstGeom prst="blockArc">
              <a:avLst>
                <a:gd name="adj1" fmla="val 10787755"/>
                <a:gd name="adj2" fmla="val 37460"/>
                <a:gd name="adj3" fmla="val 9615"/>
              </a:avLst>
            </a:prstGeom>
            <a:solidFill>
              <a:srgbClr val="0000FF">
                <a:alpha val="12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9761148">
              <a:off x="2983790" y="1812408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1.0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19761148">
              <a:off x="2825840" y="1599840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1.9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42783" y="1900400"/>
            <a:ext cx="1925554" cy="2838446"/>
            <a:chOff x="4206875" y="1932246"/>
            <a:chExt cx="1925554" cy="2838446"/>
          </a:xfrm>
        </p:grpSpPr>
        <p:sp>
          <p:nvSpPr>
            <p:cNvPr id="58" name="Block Arc 57"/>
            <p:cNvSpPr>
              <a:spLocks noChangeAspect="1"/>
            </p:cNvSpPr>
            <p:nvPr/>
          </p:nvSpPr>
          <p:spPr>
            <a:xfrm rot="19761937">
              <a:off x="4206875" y="1932246"/>
              <a:ext cx="622549" cy="622549"/>
            </a:xfrm>
            <a:prstGeom prst="blockArc">
              <a:avLst>
                <a:gd name="adj1" fmla="val 10768281"/>
                <a:gd name="adj2" fmla="val 13857"/>
                <a:gd name="adj3" fmla="val 14154"/>
              </a:avLst>
            </a:prstGeom>
            <a:solidFill>
              <a:schemeClr val="accent6">
                <a:lumMod val="60000"/>
                <a:lumOff val="40000"/>
                <a:alpha val="22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4258595" y="1976879"/>
              <a:ext cx="1873834" cy="2793813"/>
              <a:chOff x="4258595" y="1976879"/>
              <a:chExt cx="1873834" cy="2793813"/>
            </a:xfrm>
          </p:grpSpPr>
          <p:sp>
            <p:nvSpPr>
              <p:cNvPr id="60" name="Block Arc 59"/>
              <p:cNvSpPr>
                <a:spLocks noChangeAspect="1"/>
              </p:cNvSpPr>
              <p:nvPr/>
            </p:nvSpPr>
            <p:spPr>
              <a:xfrm rot="8978129">
                <a:off x="5509880" y="4148143"/>
                <a:ext cx="622549" cy="622549"/>
              </a:xfrm>
              <a:prstGeom prst="blockArc">
                <a:avLst>
                  <a:gd name="adj1" fmla="val 10768281"/>
                  <a:gd name="adj2" fmla="val 13857"/>
                  <a:gd name="adj3" fmla="val 14154"/>
                </a:avLst>
              </a:prstGeom>
              <a:solidFill>
                <a:schemeClr val="accent6">
                  <a:lumMod val="60000"/>
                  <a:lumOff val="40000"/>
                  <a:alpha val="22000"/>
                </a:schemeClr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14366835">
                <a:off x="5217633" y="3798253"/>
                <a:ext cx="1104803" cy="8892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17000"/>
                </a:schemeClr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 rot="14366835">
                <a:off x="4472630" y="2532522"/>
                <a:ext cx="1103707" cy="914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17000"/>
                </a:schemeClr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14366835">
                <a:off x="5214756" y="3160932"/>
                <a:ext cx="363878" cy="91440"/>
              </a:xfrm>
              <a:prstGeom prst="rect">
                <a:avLst/>
              </a:prstGeom>
              <a:solidFill>
                <a:srgbClr val="660066">
                  <a:alpha val="17000"/>
                </a:srgbClr>
              </a:solidFill>
              <a:ln w="19050" cmpd="sng"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 rot="7263056">
                <a:off x="4881961" y="2434588"/>
                <a:ext cx="263524" cy="754209"/>
                <a:chOff x="3489425" y="3163239"/>
                <a:chExt cx="263524" cy="754209"/>
              </a:xfrm>
            </p:grpSpPr>
            <p:sp>
              <p:nvSpPr>
                <p:cNvPr id="75" name="Oval 74"/>
                <p:cNvSpPr/>
                <p:nvPr/>
              </p:nvSpPr>
              <p:spPr>
                <a:xfrm rot="10800000">
                  <a:off x="3489425" y="3646852"/>
                  <a:ext cx="263524" cy="270596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8" name="Elbow Connector 77"/>
                <p:cNvCxnSpPr>
                  <a:endCxn id="75" idx="4"/>
                </p:cNvCxnSpPr>
                <p:nvPr/>
              </p:nvCxnSpPr>
              <p:spPr>
                <a:xfrm rot="5400000">
                  <a:off x="3401612" y="3382815"/>
                  <a:ext cx="483613" cy="44461"/>
                </a:xfrm>
                <a:prstGeom prst="bentConnector3">
                  <a:avLst>
                    <a:gd name="adj1" fmla="val 50000"/>
                  </a:avLst>
                </a:prstGeom>
                <a:ln w="19050" cmpd="sng">
                  <a:solidFill>
                    <a:srgbClr val="0000FF"/>
                  </a:solidFill>
                  <a:headEnd type="triangl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Arc 68"/>
              <p:cNvSpPr>
                <a:spLocks noChangeAspect="1"/>
              </p:cNvSpPr>
              <p:nvPr/>
            </p:nvSpPr>
            <p:spPr>
              <a:xfrm rot="8958761">
                <a:off x="5580913" y="4227055"/>
                <a:ext cx="495188" cy="502699"/>
              </a:xfrm>
              <a:prstGeom prst="arc">
                <a:avLst>
                  <a:gd name="adj1" fmla="val 12393390"/>
                  <a:gd name="adj2" fmla="val 19614282"/>
                </a:avLst>
              </a:prstGeom>
              <a:ln>
                <a:solidFill>
                  <a:srgbClr val="00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5393699" y="3373504"/>
                <a:ext cx="189004" cy="580762"/>
                <a:chOff x="4193513" y="3902630"/>
                <a:chExt cx="189004" cy="580762"/>
              </a:xfrm>
            </p:grpSpPr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4288015" y="3902630"/>
                  <a:ext cx="0" cy="494745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Rectangle 72"/>
                <p:cNvSpPr/>
                <p:nvPr/>
              </p:nvSpPr>
              <p:spPr>
                <a:xfrm rot="5655602">
                  <a:off x="4247717" y="4348593"/>
                  <a:ext cx="80595" cy="1890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1" name="Arc 70"/>
              <p:cNvSpPr>
                <a:spLocks noChangeAspect="1"/>
              </p:cNvSpPr>
              <p:nvPr/>
            </p:nvSpPr>
            <p:spPr>
              <a:xfrm rot="19708107">
                <a:off x="4258595" y="1976879"/>
                <a:ext cx="500364" cy="503588"/>
              </a:xfrm>
              <a:prstGeom prst="arc">
                <a:avLst>
                  <a:gd name="adj1" fmla="val 12393390"/>
                  <a:gd name="adj2" fmla="val 19420902"/>
                </a:avLst>
              </a:prstGeom>
              <a:ln>
                <a:solidFill>
                  <a:srgbClr val="0000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3475692" y="2182924"/>
            <a:ext cx="1925554" cy="2838446"/>
            <a:chOff x="-429814" y="1632310"/>
            <a:chExt cx="1925554" cy="2838446"/>
          </a:xfrm>
        </p:grpSpPr>
        <p:sp>
          <p:nvSpPr>
            <p:cNvPr id="108" name="TextBox 107"/>
            <p:cNvSpPr txBox="1"/>
            <p:nvPr/>
          </p:nvSpPr>
          <p:spPr>
            <a:xfrm>
              <a:off x="722930" y="3677409"/>
              <a:ext cx="627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Dump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 rot="3566007">
              <a:off x="232169" y="2748665"/>
              <a:ext cx="751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~</a:t>
              </a:r>
              <a:r>
                <a:rPr lang="en-US" sz="1400" dirty="0">
                  <a:solidFill>
                    <a:srgbClr val="000090"/>
                  </a:solidFill>
                </a:rPr>
                <a:t>9</a:t>
              </a:r>
              <a:r>
                <a:rPr lang="en-US" sz="1400" dirty="0" smtClean="0">
                  <a:solidFill>
                    <a:srgbClr val="000090"/>
                  </a:solidFill>
                </a:rPr>
                <a:t> m</a:t>
              </a: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90 MeV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H="1" flipV="1">
              <a:off x="623883" y="3093184"/>
              <a:ext cx="211730" cy="373855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-429814" y="1632310"/>
              <a:ext cx="1925554" cy="2838446"/>
              <a:chOff x="3478242" y="2179586"/>
              <a:chExt cx="1925554" cy="2838446"/>
            </a:xfrm>
          </p:grpSpPr>
          <p:sp>
            <p:nvSpPr>
              <p:cNvPr id="55" name="Block Arc 54"/>
              <p:cNvSpPr>
                <a:spLocks noChangeAspect="1"/>
              </p:cNvSpPr>
              <p:nvPr/>
            </p:nvSpPr>
            <p:spPr>
              <a:xfrm rot="8961937">
                <a:off x="4781247" y="4395483"/>
                <a:ext cx="622549" cy="622549"/>
              </a:xfrm>
              <a:prstGeom prst="blockArc">
                <a:avLst>
                  <a:gd name="adj1" fmla="val 10768281"/>
                  <a:gd name="adj2" fmla="val 13857"/>
                  <a:gd name="adj3" fmla="val 14154"/>
                </a:avLst>
              </a:prstGeom>
              <a:solidFill>
                <a:schemeClr val="accent6">
                  <a:lumMod val="60000"/>
                  <a:lumOff val="40000"/>
                  <a:alpha val="22000"/>
                </a:schemeClr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/>
              <p:cNvSpPr>
                <a:spLocks noChangeAspect="1"/>
              </p:cNvSpPr>
              <p:nvPr/>
            </p:nvSpPr>
            <p:spPr>
              <a:xfrm rot="19778129">
                <a:off x="3478242" y="2179586"/>
                <a:ext cx="622549" cy="622549"/>
              </a:xfrm>
              <a:prstGeom prst="blockArc">
                <a:avLst>
                  <a:gd name="adj1" fmla="val 10768281"/>
                  <a:gd name="adj2" fmla="val 13857"/>
                  <a:gd name="adj3" fmla="val 14154"/>
                </a:avLst>
              </a:prstGeom>
              <a:solidFill>
                <a:schemeClr val="accent6">
                  <a:lumMod val="60000"/>
                  <a:lumOff val="40000"/>
                  <a:alpha val="22000"/>
                </a:schemeClr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3566835">
                <a:off x="3288235" y="3063096"/>
                <a:ext cx="1104803" cy="8892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17000"/>
                </a:schemeClr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3566835">
                <a:off x="4034334" y="4326316"/>
                <a:ext cx="1103707" cy="914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17000"/>
                </a:schemeClr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3566835">
                <a:off x="4032037" y="3697906"/>
                <a:ext cx="363878" cy="91440"/>
              </a:xfrm>
              <a:prstGeom prst="rect">
                <a:avLst/>
              </a:prstGeom>
              <a:solidFill>
                <a:srgbClr val="660066">
                  <a:alpha val="17000"/>
                </a:srgbClr>
              </a:solidFill>
              <a:ln w="19050" cmpd="sng"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 rot="10468611">
                <a:off x="3992863" y="2831206"/>
                <a:ext cx="263524" cy="754209"/>
                <a:chOff x="3489425" y="3163239"/>
                <a:chExt cx="263524" cy="754209"/>
              </a:xfrm>
            </p:grpSpPr>
            <p:sp>
              <p:nvSpPr>
                <p:cNvPr id="106" name="Oval 105"/>
                <p:cNvSpPr/>
                <p:nvPr/>
              </p:nvSpPr>
              <p:spPr>
                <a:xfrm rot="10800000">
                  <a:off x="3489425" y="3646852"/>
                  <a:ext cx="263524" cy="270596"/>
                </a:xfrm>
                <a:prstGeom prst="ellipse">
                  <a:avLst/>
                </a:prstGeom>
                <a:solidFill>
                  <a:srgbClr val="FFFFFF"/>
                </a:solidFill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9" name="Elbow Connector 88"/>
                <p:cNvCxnSpPr>
                  <a:endCxn id="106" idx="4"/>
                </p:cNvCxnSpPr>
                <p:nvPr/>
              </p:nvCxnSpPr>
              <p:spPr>
                <a:xfrm rot="5400000">
                  <a:off x="3401612" y="3382815"/>
                  <a:ext cx="483613" cy="44461"/>
                </a:xfrm>
                <a:prstGeom prst="bentConnector3">
                  <a:avLst>
                    <a:gd name="adj1" fmla="val 50000"/>
                  </a:avLst>
                </a:prstGeom>
                <a:ln w="19050" cmpd="sng">
                  <a:solidFill>
                    <a:srgbClr val="FF0000"/>
                  </a:solidFill>
                  <a:headEnd type="triangl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Arc 93"/>
              <p:cNvSpPr/>
              <p:nvPr/>
            </p:nvSpPr>
            <p:spPr>
              <a:xfrm rot="19758761">
                <a:off x="3526388" y="2221586"/>
                <a:ext cx="496150" cy="438694"/>
              </a:xfrm>
              <a:prstGeom prst="arc">
                <a:avLst>
                  <a:gd name="adj1" fmla="val 12393390"/>
                  <a:gd name="adj2" fmla="val 19614282"/>
                </a:avLst>
              </a:prstGeom>
              <a:ln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 rot="17627909">
                <a:off x="4481775" y="3731039"/>
                <a:ext cx="189004" cy="580762"/>
                <a:chOff x="4193513" y="3902630"/>
                <a:chExt cx="189004" cy="580762"/>
              </a:xfrm>
            </p:grpSpPr>
            <p:cxnSp>
              <p:nvCxnSpPr>
                <p:cNvPr id="102" name="Straight Arrow Connector 101"/>
                <p:cNvCxnSpPr/>
                <p:nvPr/>
              </p:nvCxnSpPr>
              <p:spPr>
                <a:xfrm>
                  <a:off x="4288015" y="3902630"/>
                  <a:ext cx="0" cy="494745"/>
                </a:xfrm>
                <a:prstGeom prst="straightConnector1">
                  <a:avLst/>
                </a:prstGeom>
                <a:ln w="12700" cmpd="sng"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Rectangle 2"/>
                <p:cNvSpPr/>
                <p:nvPr/>
              </p:nvSpPr>
              <p:spPr>
                <a:xfrm rot="5655602">
                  <a:off x="4247717" y="4348593"/>
                  <a:ext cx="80595" cy="1890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3" name="Arc 92"/>
              <p:cNvSpPr/>
              <p:nvPr/>
            </p:nvSpPr>
            <p:spPr>
              <a:xfrm rot="8908107">
                <a:off x="4841674" y="4489140"/>
                <a:ext cx="509509" cy="485300"/>
              </a:xfrm>
              <a:prstGeom prst="arc">
                <a:avLst>
                  <a:gd name="adj1" fmla="val 12393390"/>
                  <a:gd name="adj2" fmla="val 19420902"/>
                </a:avLst>
              </a:prstGeom>
              <a:ln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 rot="3634753">
              <a:off x="-501581" y="1978061"/>
              <a:ext cx="985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90"/>
                  </a:solidFill>
                </a:rPr>
                <a:t>1</a:t>
              </a:r>
              <a:r>
                <a:rPr lang="en-US" sz="1200" b="1" dirty="0" smtClean="0">
                  <a:solidFill>
                    <a:srgbClr val="000090"/>
                  </a:solidFill>
                </a:rPr>
                <a:t>0 MeV</a:t>
              </a:r>
            </a:p>
            <a:p>
              <a:r>
                <a:rPr lang="en-US" sz="1200" b="1" dirty="0" smtClean="0">
                  <a:solidFill>
                    <a:srgbClr val="000090"/>
                  </a:solidFill>
                </a:rPr>
                <a:t>Electron gun</a:t>
              </a:r>
              <a:endParaRPr lang="en-US" sz="1200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 rot="3575333">
            <a:off x="4862461" y="283732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creen Shot 2013-08-19 at 1.3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67" y="2418209"/>
            <a:ext cx="6745188" cy="4187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5"/>
            <a:ext cx="9144000" cy="91576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wo passes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1.0 and 1.9 </a:t>
            </a:r>
            <a:r>
              <a:rPr lang="en-US" sz="2400" dirty="0">
                <a:latin typeface="Arial"/>
                <a:cs typeface="Arial"/>
              </a:rPr>
              <a:t>GeV </a:t>
            </a:r>
            <a:r>
              <a:rPr lang="en-US" sz="2400" dirty="0" smtClean="0">
                <a:latin typeface="Arial"/>
                <a:cs typeface="Arial"/>
              </a:rPr>
              <a:t>with the second ring </a:t>
            </a:r>
            <a:r>
              <a:rPr lang="en-US" sz="2400" dirty="0">
                <a:latin typeface="Arial"/>
                <a:cs typeface="Arial"/>
              </a:rPr>
              <a:t/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in the RHIC tunnel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2.8 - 10 GeV </a:t>
            </a:r>
            <a:r>
              <a:rPr lang="en-US" sz="2400" dirty="0" smtClean="0">
                <a:latin typeface="Arial"/>
                <a:cs typeface="Arial"/>
              </a:rPr>
              <a:t>NS-FFAG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3B36-9689-C848-AB6F-BE8EAB58F5D0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13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533474" y="729509"/>
            <a:ext cx="5849911" cy="2207119"/>
            <a:chOff x="885547" y="1913246"/>
            <a:chExt cx="5849911" cy="2207119"/>
          </a:xfrm>
        </p:grpSpPr>
        <p:grpSp>
          <p:nvGrpSpPr>
            <p:cNvPr id="15" name="Group 14"/>
            <p:cNvGrpSpPr/>
            <p:nvPr/>
          </p:nvGrpSpPr>
          <p:grpSpPr>
            <a:xfrm rot="6793058">
              <a:off x="4275960" y="2677710"/>
              <a:ext cx="263524" cy="754209"/>
              <a:chOff x="3489425" y="3163239"/>
              <a:chExt cx="263524" cy="754209"/>
            </a:xfrm>
          </p:grpSpPr>
          <p:sp>
            <p:nvSpPr>
              <p:cNvPr id="106" name="Oval 105"/>
              <p:cNvSpPr/>
              <p:nvPr/>
            </p:nvSpPr>
            <p:spPr>
              <a:xfrm rot="10800000">
                <a:off x="3489425" y="3646852"/>
                <a:ext cx="263524" cy="270596"/>
              </a:xfrm>
              <a:prstGeom prst="ellipse">
                <a:avLst/>
              </a:prstGeom>
              <a:solidFill>
                <a:srgbClr val="FFFFFF"/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9" name="Elbow Connector 88"/>
              <p:cNvCxnSpPr>
                <a:endCxn id="106" idx="4"/>
              </p:cNvCxnSpPr>
              <p:nvPr/>
            </p:nvCxnSpPr>
            <p:spPr>
              <a:xfrm rot="5400000">
                <a:off x="3401612" y="3382815"/>
                <a:ext cx="483613" cy="44461"/>
              </a:xfrm>
              <a:prstGeom prst="bentConnector3">
                <a:avLst>
                  <a:gd name="adj1" fmla="val 50000"/>
                </a:avLst>
              </a:prstGeom>
              <a:ln w="19050" cmpd="sng"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Arrow Connector 29"/>
            <p:cNvCxnSpPr/>
            <p:nvPr/>
          </p:nvCxnSpPr>
          <p:spPr>
            <a:xfrm flipV="1">
              <a:off x="3622651" y="1948172"/>
              <a:ext cx="0" cy="1919567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3616496" y="2640685"/>
              <a:ext cx="2564090" cy="88625"/>
            </a:xfrm>
            <a:prstGeom prst="rect">
              <a:avLst/>
            </a:prstGeom>
            <a:solidFill>
              <a:srgbClr val="660066">
                <a:alpha val="17000"/>
              </a:srgbClr>
            </a:solidFill>
            <a:ln w="19050" cmpd="sng"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19183" y="3472829"/>
              <a:ext cx="2572087" cy="87032"/>
            </a:xfrm>
            <a:prstGeom prst="rect">
              <a:avLst/>
            </a:prstGeom>
            <a:solidFill>
              <a:srgbClr val="0000FF">
                <a:alpha val="10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3610758" y="2223970"/>
              <a:ext cx="2569419" cy="9574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 rot="21574918">
              <a:off x="4481549" y="1951412"/>
              <a:ext cx="822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0.9  </a:t>
              </a:r>
              <a:r>
                <a:rPr lang="en-US" sz="1400" dirty="0">
                  <a:solidFill>
                    <a:srgbClr val="000090"/>
                  </a:solidFill>
                </a:rPr>
                <a:t>G</a:t>
              </a:r>
              <a:r>
                <a:rPr lang="en-US" sz="1400" dirty="0" smtClean="0">
                  <a:solidFill>
                    <a:srgbClr val="000090"/>
                  </a:solidFill>
                </a:rPr>
                <a:t>eV</a:t>
              </a: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~90 m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H="1" flipV="1">
              <a:off x="4889747" y="1913246"/>
              <a:ext cx="26350" cy="1954493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5584580" y="2760387"/>
              <a:ext cx="627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Dump</a:t>
              </a:r>
              <a:endParaRPr lang="en-US" sz="1400" dirty="0"/>
            </a:p>
          </p:txBody>
        </p:sp>
        <p:sp>
          <p:nvSpPr>
            <p:cNvPr id="66" name="TextBox 65"/>
            <p:cNvSpPr txBox="1"/>
            <p:nvPr/>
          </p:nvSpPr>
          <p:spPr>
            <a:xfrm rot="21461338">
              <a:off x="3396618" y="2775817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90"/>
                  </a:solidFill>
                </a:rPr>
                <a:t>Regular</a:t>
              </a:r>
            </a:p>
            <a:p>
              <a:pPr algn="ctr"/>
              <a:r>
                <a:rPr lang="en-US" sz="1200" dirty="0" smtClean="0">
                  <a:solidFill>
                    <a:srgbClr val="000090"/>
                  </a:solidFill>
                </a:rPr>
                <a:t>transport</a:t>
              </a:r>
              <a:endParaRPr lang="en-US" sz="1200" dirty="0">
                <a:solidFill>
                  <a:srgbClr val="000090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21574918">
              <a:off x="4541995" y="2720159"/>
              <a:ext cx="751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~</a:t>
              </a:r>
              <a:r>
                <a:rPr lang="en-US" sz="1400" dirty="0">
                  <a:solidFill>
                    <a:srgbClr val="000090"/>
                  </a:solidFill>
                </a:rPr>
                <a:t>9</a:t>
              </a:r>
              <a:r>
                <a:rPr lang="en-US" sz="1400" dirty="0" smtClean="0">
                  <a:solidFill>
                    <a:srgbClr val="000090"/>
                  </a:solidFill>
                </a:rPr>
                <a:t> m</a:t>
              </a: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90 MeV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69" name="Block Arc 68"/>
            <p:cNvSpPr>
              <a:spLocks noChangeAspect="1"/>
            </p:cNvSpPr>
            <p:nvPr/>
          </p:nvSpPr>
          <p:spPr>
            <a:xfrm rot="5362783">
              <a:off x="5732691" y="2643713"/>
              <a:ext cx="914597" cy="914400"/>
            </a:xfrm>
            <a:prstGeom prst="blockArc">
              <a:avLst>
                <a:gd name="adj1" fmla="val 10758278"/>
                <a:gd name="adj2" fmla="val 22604"/>
                <a:gd name="adj3" fmla="val 9561"/>
              </a:avLst>
            </a:prstGeom>
            <a:solidFill>
              <a:srgbClr val="0000FF">
                <a:alpha val="12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Block Arc 69"/>
            <p:cNvSpPr>
              <a:spLocks noChangeAspect="1"/>
            </p:cNvSpPr>
            <p:nvPr/>
          </p:nvSpPr>
          <p:spPr>
            <a:xfrm rot="16187040">
              <a:off x="3300609" y="2644225"/>
              <a:ext cx="622549" cy="622549"/>
            </a:xfrm>
            <a:prstGeom prst="blockArc">
              <a:avLst>
                <a:gd name="adj1" fmla="val 10768281"/>
                <a:gd name="adj2" fmla="val 13857"/>
                <a:gd name="adj3" fmla="val 14154"/>
              </a:avLst>
            </a:prstGeom>
            <a:solidFill>
              <a:schemeClr val="accent6">
                <a:lumMod val="60000"/>
                <a:lumOff val="40000"/>
                <a:alpha val="22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>
              <a:spLocks noChangeAspect="1"/>
            </p:cNvSpPr>
            <p:nvPr/>
          </p:nvSpPr>
          <p:spPr>
            <a:xfrm rot="16155850">
              <a:off x="5818513" y="2649748"/>
              <a:ext cx="919489" cy="914400"/>
            </a:xfrm>
            <a:prstGeom prst="arc">
              <a:avLst>
                <a:gd name="adj1" fmla="val 4156519"/>
                <a:gd name="adj2" fmla="val 6989467"/>
              </a:avLst>
            </a:prstGeom>
            <a:ln>
              <a:solidFill>
                <a:srgbClr val="00009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618433" y="3176563"/>
              <a:ext cx="1104803" cy="88929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17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090029" y="3172034"/>
              <a:ext cx="1103707" cy="9144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17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rot="18008911" flipH="1" flipV="1">
              <a:off x="4792711" y="3207537"/>
              <a:ext cx="211730" cy="373855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 rot="14036820">
              <a:off x="5236041" y="2756674"/>
              <a:ext cx="189004" cy="580762"/>
              <a:chOff x="4193513" y="3902630"/>
              <a:chExt cx="189004" cy="580762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>
                <a:off x="4288015" y="3902630"/>
                <a:ext cx="0" cy="494745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 rot="5655602">
                <a:off x="4247717" y="4348593"/>
                <a:ext cx="80595" cy="18900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4726425" y="3175106"/>
              <a:ext cx="363878" cy="91440"/>
            </a:xfrm>
            <a:prstGeom prst="rect">
              <a:avLst/>
            </a:prstGeom>
            <a:solidFill>
              <a:srgbClr val="660066">
                <a:alpha val="17000"/>
              </a:srgbClr>
            </a:solidFill>
            <a:ln w="19050" cmpd="sng"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16167672">
              <a:off x="3313074" y="2727269"/>
              <a:ext cx="496150" cy="438694"/>
            </a:xfrm>
            <a:prstGeom prst="arc">
              <a:avLst>
                <a:gd name="adj1" fmla="val 12393390"/>
                <a:gd name="adj2" fmla="val 19614282"/>
              </a:avLst>
            </a:prstGeom>
            <a:ln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 flipV="1">
              <a:off x="6185193" y="2000771"/>
              <a:ext cx="2466" cy="1866968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885547" y="2575721"/>
              <a:ext cx="1689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r>
                <a:rPr lang="en-US" baseline="-25000" dirty="0" smtClean="0"/>
                <a:t>o</a:t>
              </a:r>
              <a:r>
                <a:rPr lang="en-US" dirty="0" smtClean="0"/>
                <a:t>~ 9 m or 30 m</a:t>
              </a:r>
              <a:endParaRPr lang="en-US" baseline="-25000" dirty="0"/>
            </a:p>
          </p:txBody>
        </p:sp>
        <p:sp>
          <p:nvSpPr>
            <p:cNvPr id="85" name="Block Arc 84"/>
            <p:cNvSpPr>
              <a:spLocks noChangeAspect="1"/>
            </p:cNvSpPr>
            <p:nvPr/>
          </p:nvSpPr>
          <p:spPr>
            <a:xfrm rot="5370848">
              <a:off x="5877529" y="2639926"/>
              <a:ext cx="622549" cy="622549"/>
            </a:xfrm>
            <a:prstGeom prst="blockArc">
              <a:avLst>
                <a:gd name="adj1" fmla="val 10768281"/>
                <a:gd name="adj2" fmla="val 13857"/>
                <a:gd name="adj3" fmla="val 14154"/>
              </a:avLst>
            </a:prstGeom>
            <a:solidFill>
              <a:schemeClr val="accent6">
                <a:lumMod val="60000"/>
                <a:lumOff val="40000"/>
                <a:alpha val="22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Block Arc 90"/>
            <p:cNvSpPr>
              <a:spLocks noChangeAspect="1"/>
            </p:cNvSpPr>
            <p:nvPr/>
          </p:nvSpPr>
          <p:spPr>
            <a:xfrm rot="5384699" flipV="1">
              <a:off x="3155220" y="2642892"/>
              <a:ext cx="914597" cy="914400"/>
            </a:xfrm>
            <a:prstGeom prst="blockArc">
              <a:avLst>
                <a:gd name="adj1" fmla="val 10787755"/>
                <a:gd name="adj2" fmla="val 37460"/>
                <a:gd name="adj3" fmla="val 9615"/>
              </a:avLst>
            </a:prstGeom>
            <a:solidFill>
              <a:srgbClr val="0000FF">
                <a:alpha val="12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Arc 94"/>
            <p:cNvSpPr>
              <a:spLocks noChangeAspect="1"/>
            </p:cNvSpPr>
            <p:nvPr/>
          </p:nvSpPr>
          <p:spPr>
            <a:xfrm rot="16167672">
              <a:off x="2961562" y="2483649"/>
              <a:ext cx="1234440" cy="1234440"/>
            </a:xfrm>
            <a:prstGeom prst="arc">
              <a:avLst>
                <a:gd name="adj1" fmla="val 12393390"/>
                <a:gd name="adj2" fmla="val 19614282"/>
              </a:avLst>
            </a:prstGeom>
            <a:ln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05862" y="3289368"/>
              <a:ext cx="1197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Two passes:</a:t>
              </a:r>
            </a:p>
            <a:p>
              <a:r>
                <a:rPr lang="en-US" sz="1600" dirty="0" smtClean="0"/>
                <a:t>#1   1.0 GeV</a:t>
              </a:r>
            </a:p>
            <a:p>
              <a:r>
                <a:rPr lang="en-US" sz="1600" dirty="0" smtClean="0"/>
                <a:t>#2   </a:t>
              </a:r>
              <a:r>
                <a:rPr lang="en-US" sz="1600" dirty="0"/>
                <a:t>1</a:t>
              </a:r>
              <a:r>
                <a:rPr lang="en-US" sz="1600" dirty="0" smtClean="0"/>
                <a:t>.9 GeV</a:t>
              </a:r>
              <a:endParaRPr lang="en-US" sz="1600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445352" y="4330502"/>
            <a:ext cx="1017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17’ – 10”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5484008" y="4145836"/>
            <a:ext cx="90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20’ – 8”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312836" y="4826875"/>
            <a:ext cx="1393747" cy="475"/>
          </a:xfrm>
          <a:prstGeom prst="straightConnector1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719677" y="4535568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6.8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Number of magnets for NS-FFAG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C597-0B97-FB49-A22E-C6E58DDEA030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909" y="638460"/>
            <a:ext cx="697182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arc </a:t>
            </a:r>
            <a:r>
              <a:rPr lang="en-US" sz="2400" dirty="0" smtClean="0"/>
              <a:t>has 132 cells</a:t>
            </a:r>
            <a:r>
              <a:rPr lang="en-US" sz="2400" dirty="0"/>
              <a:t>: 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each </a:t>
            </a:r>
            <a:r>
              <a:rPr lang="en-US" sz="2400" dirty="0"/>
              <a:t>cell </a:t>
            </a:r>
            <a:r>
              <a:rPr lang="en-US" sz="2400" dirty="0" smtClean="0"/>
              <a:t>has a combined function defocussing  magnet QD and two </a:t>
            </a:r>
            <a:r>
              <a:rPr lang="en-US" sz="2400" dirty="0"/>
              <a:t>QF quads</a:t>
            </a:r>
          </a:p>
          <a:p>
            <a:r>
              <a:rPr lang="en-US" sz="2400" dirty="0"/>
              <a:t>One arc has </a:t>
            </a:r>
            <a:r>
              <a:rPr lang="en-US" sz="2400" dirty="0" smtClean="0"/>
              <a:t>132 </a:t>
            </a:r>
            <a:r>
              <a:rPr lang="en-US" sz="2400" dirty="0"/>
              <a:t>cells </a:t>
            </a:r>
            <a:r>
              <a:rPr lang="en-US" sz="2400" dirty="0">
                <a:solidFill>
                  <a:srgbClr val="660066"/>
                </a:solidFill>
              </a:rPr>
              <a:t>356.3 m = </a:t>
            </a:r>
            <a:r>
              <a:rPr lang="en-US" sz="2400" dirty="0" smtClean="0">
                <a:solidFill>
                  <a:srgbClr val="660066"/>
                </a:solidFill>
              </a:rPr>
              <a:t>132 </a:t>
            </a:r>
            <a:r>
              <a:rPr lang="en-US" sz="2400" dirty="0">
                <a:solidFill>
                  <a:srgbClr val="660066"/>
                </a:solidFill>
              </a:rPr>
              <a:t>BD, </a:t>
            </a:r>
            <a:r>
              <a:rPr lang="en-US" sz="2400" dirty="0" smtClean="0">
                <a:solidFill>
                  <a:srgbClr val="660066"/>
                </a:solidFill>
              </a:rPr>
              <a:t>264 QF</a:t>
            </a:r>
          </a:p>
          <a:p>
            <a:endParaRPr lang="en-US" sz="2400" dirty="0">
              <a:solidFill>
                <a:srgbClr val="660066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Total number of magnets in the six arcs </a:t>
            </a:r>
            <a:r>
              <a:rPr lang="en-US" sz="2400" dirty="0" smtClean="0">
                <a:solidFill>
                  <a:srgbClr val="660066"/>
                </a:solidFill>
              </a:rPr>
              <a:t>:</a:t>
            </a:r>
            <a:endParaRPr lang="en-US" sz="2400" dirty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BD </a:t>
            </a:r>
            <a:r>
              <a:rPr lang="en-US" sz="2400" dirty="0">
                <a:solidFill>
                  <a:srgbClr val="660066"/>
                </a:solidFill>
              </a:rPr>
              <a:t>comb. Def.</a:t>
            </a:r>
            <a:r>
              <a:rPr lang="en-US" sz="2400" dirty="0" smtClean="0">
                <a:solidFill>
                  <a:srgbClr val="660066"/>
                </a:solidFill>
              </a:rPr>
              <a:t>: 132 x 6 = </a:t>
            </a:r>
            <a:r>
              <a:rPr lang="en-US" sz="2400" dirty="0" smtClean="0">
                <a:solidFill>
                  <a:srgbClr val="FF0000"/>
                </a:solidFill>
              </a:rPr>
              <a:t>792</a:t>
            </a:r>
            <a:r>
              <a:rPr lang="en-US" sz="2400" dirty="0" smtClean="0">
                <a:solidFill>
                  <a:srgbClr val="660066"/>
                </a:solidFill>
              </a:rPr>
              <a:t>, </a:t>
            </a:r>
            <a:r>
              <a:rPr lang="en-US" sz="2400" dirty="0">
                <a:solidFill>
                  <a:srgbClr val="660066"/>
                </a:solidFill>
              </a:rPr>
              <a:t>QF’s</a:t>
            </a:r>
            <a:r>
              <a:rPr lang="en-US" sz="2400" dirty="0" smtClean="0">
                <a:solidFill>
                  <a:srgbClr val="660066"/>
                </a:solidFill>
              </a:rPr>
              <a:t>=132 x 2 x 6 = 1584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TOTAL: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Combined </a:t>
            </a:r>
            <a:r>
              <a:rPr lang="en-US" sz="2400" dirty="0" smtClean="0">
                <a:solidFill>
                  <a:srgbClr val="FF0000"/>
                </a:solidFill>
              </a:rPr>
              <a:t>Defocusing:</a:t>
            </a: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792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Combined Focusing: 	    1584			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0832" y="3505083"/>
            <a:ext cx="4625735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be compared with previous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esign of the six arcs:</a:t>
            </a:r>
          </a:p>
          <a:p>
            <a:r>
              <a:rPr lang="en-US" sz="2800" dirty="0" smtClean="0"/>
              <a:t>Dipoles </a:t>
            </a:r>
            <a:r>
              <a:rPr lang="en-US" sz="2800" dirty="0"/>
              <a:t>arc </a:t>
            </a:r>
            <a:r>
              <a:rPr lang="en-US" sz="2800" dirty="0" smtClean="0"/>
              <a:t>total = </a:t>
            </a:r>
            <a:r>
              <a:rPr lang="en-US" sz="2800" dirty="0" smtClean="0">
                <a:solidFill>
                  <a:srgbClr val="FF0000"/>
                </a:solidFill>
              </a:rPr>
              <a:t>2520</a:t>
            </a:r>
            <a:endParaRPr lang="en-US" sz="2800" dirty="0" smtClean="0"/>
          </a:p>
          <a:p>
            <a:r>
              <a:rPr lang="en-US" sz="2800" dirty="0" smtClean="0"/>
              <a:t>quad </a:t>
            </a:r>
            <a:r>
              <a:rPr lang="en-US" sz="2800" dirty="0"/>
              <a:t>arc total = </a:t>
            </a:r>
            <a:r>
              <a:rPr lang="en-US" sz="2800" dirty="0" smtClean="0">
                <a:solidFill>
                  <a:srgbClr val="FF0000"/>
                </a:solidFill>
              </a:rPr>
              <a:t>3240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Without spreaders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1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Screen Shot 2013-08-19 at 6.12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1768">
            <a:off x="6034031" y="4115327"/>
            <a:ext cx="1695683" cy="556502"/>
          </a:xfrm>
          <a:prstGeom prst="rect">
            <a:avLst/>
          </a:prstGeom>
        </p:spPr>
      </p:pic>
      <p:pic>
        <p:nvPicPr>
          <p:cNvPr id="11" name="Picture 10" descr="Screen Shot 2013-08-19 at 6.12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0695">
            <a:off x="1720295" y="4086113"/>
            <a:ext cx="1532642" cy="556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NS-</a:t>
            </a:r>
            <a:r>
              <a:rPr lang="en-US" dirty="0" smtClean="0">
                <a:latin typeface="Arial"/>
                <a:cs typeface="Arial"/>
              </a:rPr>
              <a:t>FFAG matching to Linac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83F6-88DA-4B45-BE55-0343B8AFBB69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15</a:t>
            </a:fld>
            <a:endParaRPr lang="en-US"/>
          </a:p>
        </p:txBody>
      </p:sp>
      <p:sp>
        <p:nvSpPr>
          <p:cNvPr id="28" name="Block Arc 27"/>
          <p:cNvSpPr>
            <a:spLocks noChangeAspect="1"/>
          </p:cNvSpPr>
          <p:nvPr/>
        </p:nvSpPr>
        <p:spPr>
          <a:xfrm rot="16221220">
            <a:off x="727810" y="4189085"/>
            <a:ext cx="1748269" cy="1755677"/>
          </a:xfrm>
          <a:prstGeom prst="blockArc">
            <a:avLst>
              <a:gd name="adj1" fmla="val 10813065"/>
              <a:gd name="adj2" fmla="val 21594973"/>
              <a:gd name="adj3" fmla="val 4838"/>
            </a:avLst>
          </a:prstGeom>
          <a:solidFill>
            <a:srgbClr val="0000FF">
              <a:alpha val="5000"/>
            </a:srgb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023621" y="4070926"/>
            <a:ext cx="914399" cy="82764"/>
          </a:xfrm>
          <a:prstGeom prst="rect">
            <a:avLst/>
          </a:prstGeom>
          <a:solidFill>
            <a:srgbClr val="0000FF">
              <a:alpha val="3000"/>
            </a:srgb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414552" y="4381791"/>
            <a:ext cx="340062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282232" y="4067589"/>
            <a:ext cx="2606040" cy="82764"/>
          </a:xfrm>
          <a:prstGeom prst="rect">
            <a:avLst/>
          </a:prstGeom>
          <a:solidFill>
            <a:srgbClr val="0000FF">
              <a:alpha val="3000"/>
            </a:srgb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37313" y="4066728"/>
            <a:ext cx="914399" cy="82764"/>
          </a:xfrm>
          <a:prstGeom prst="rect">
            <a:avLst/>
          </a:prstGeom>
          <a:solidFill>
            <a:srgbClr val="0000FF">
              <a:alpha val="3000"/>
            </a:srgb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594611" y="5857346"/>
            <a:ext cx="6151921" cy="82764"/>
          </a:xfrm>
          <a:prstGeom prst="rect">
            <a:avLst/>
          </a:prstGeom>
          <a:solidFill>
            <a:srgbClr val="0000FF">
              <a:alpha val="3000"/>
            </a:srgb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5" name="Block Arc 84"/>
          <p:cNvSpPr>
            <a:spLocks noChangeAspect="1"/>
          </p:cNvSpPr>
          <p:nvPr/>
        </p:nvSpPr>
        <p:spPr>
          <a:xfrm rot="5378780" flipH="1">
            <a:off x="6865802" y="4188415"/>
            <a:ext cx="1748269" cy="1755677"/>
          </a:xfrm>
          <a:prstGeom prst="blockArc">
            <a:avLst>
              <a:gd name="adj1" fmla="val 10813065"/>
              <a:gd name="adj2" fmla="val 8675"/>
              <a:gd name="adj3" fmla="val 4655"/>
            </a:avLst>
          </a:prstGeom>
          <a:solidFill>
            <a:srgbClr val="0000FF">
              <a:alpha val="11000"/>
            </a:srgb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 flipV="1">
            <a:off x="1605863" y="4236644"/>
            <a:ext cx="6126826" cy="2247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Picture 63" descr="Screen Shot 2013-02-22 at 4.30.32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3000"/>
                    </a14:imgEffect>
                    <a14:imgEffect>
                      <a14:colorTemperature colorTemp="6609"/>
                    </a14:imgEffect>
                    <a14:imgEffect>
                      <a14:saturation sat="37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6" y="3640134"/>
            <a:ext cx="1638341" cy="521137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 flipH="1">
            <a:off x="1874742" y="4076827"/>
            <a:ext cx="1349959" cy="345624"/>
            <a:chOff x="5082831" y="3205215"/>
            <a:chExt cx="1349959" cy="345624"/>
          </a:xfrm>
        </p:grpSpPr>
        <p:grpSp>
          <p:nvGrpSpPr>
            <p:cNvPr id="104" name="Group 103"/>
            <p:cNvGrpSpPr/>
            <p:nvPr/>
          </p:nvGrpSpPr>
          <p:grpSpPr>
            <a:xfrm>
              <a:off x="5082831" y="3205215"/>
              <a:ext cx="1349959" cy="345624"/>
              <a:chOff x="5934896" y="4074061"/>
              <a:chExt cx="1349959" cy="345624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H="1">
                <a:off x="6855572" y="4112207"/>
                <a:ext cx="378484" cy="247068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5934896" y="4112207"/>
                <a:ext cx="378484" cy="247068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ectangle 106"/>
              <p:cNvSpPr/>
              <p:nvPr/>
            </p:nvSpPr>
            <p:spPr>
              <a:xfrm rot="827280">
                <a:off x="6311685" y="4327525"/>
                <a:ext cx="101600" cy="76200"/>
              </a:xfrm>
              <a:prstGeom prst="rect">
                <a:avLst/>
              </a:prstGeom>
              <a:noFill/>
              <a:ln w="6350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6313380" y="4359275"/>
                <a:ext cx="98247" cy="21733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108"/>
              <p:cNvSpPr/>
              <p:nvPr/>
            </p:nvSpPr>
            <p:spPr>
              <a:xfrm rot="20772720" flipH="1">
                <a:off x="6755880" y="4334165"/>
                <a:ext cx="101600" cy="76200"/>
              </a:xfrm>
              <a:prstGeom prst="rect">
                <a:avLst/>
              </a:prstGeom>
              <a:noFill/>
              <a:ln w="6350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/>
              <p:cNvCxnSpPr/>
              <p:nvPr/>
            </p:nvCxnSpPr>
            <p:spPr>
              <a:xfrm flipH="1">
                <a:off x="6757325" y="4360058"/>
                <a:ext cx="98247" cy="21733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tangle 110"/>
              <p:cNvSpPr/>
              <p:nvPr/>
            </p:nvSpPr>
            <p:spPr>
              <a:xfrm rot="20772720" flipH="1">
                <a:off x="7183255" y="4074061"/>
                <a:ext cx="101600" cy="76200"/>
              </a:xfrm>
              <a:prstGeom prst="rect">
                <a:avLst/>
              </a:prstGeom>
              <a:noFill/>
              <a:ln w="6350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 rot="19446922" flipH="1">
                <a:off x="6894939" y="4265715"/>
                <a:ext cx="101600" cy="76200"/>
              </a:xfrm>
              <a:prstGeom prst="rect">
                <a:avLst/>
              </a:prstGeom>
              <a:noFill/>
              <a:ln w="6350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 rot="19446922" flipH="1">
                <a:off x="7023090" y="4173100"/>
                <a:ext cx="101600" cy="76200"/>
              </a:xfrm>
              <a:prstGeom prst="rect">
                <a:avLst/>
              </a:prstGeom>
              <a:noFill/>
              <a:ln w="6350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 flipH="1">
                <a:off x="6530704" y="4343485"/>
                <a:ext cx="101600" cy="76200"/>
              </a:xfrm>
              <a:prstGeom prst="rect">
                <a:avLst/>
              </a:prstGeom>
              <a:noFill/>
              <a:ln w="6350" cmpd="sng"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5" name="Straight Connector 114"/>
            <p:cNvCxnSpPr/>
            <p:nvPr/>
          </p:nvCxnSpPr>
          <p:spPr>
            <a:xfrm>
              <a:off x="5559861" y="3512162"/>
              <a:ext cx="340062" cy="0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5934896" y="4074061"/>
            <a:ext cx="1349959" cy="345624"/>
            <a:chOff x="5934896" y="4074061"/>
            <a:chExt cx="1349959" cy="345624"/>
          </a:xfrm>
        </p:grpSpPr>
        <p:cxnSp>
          <p:nvCxnSpPr>
            <p:cNvPr id="60" name="Straight Connector 59"/>
            <p:cNvCxnSpPr/>
            <p:nvPr/>
          </p:nvCxnSpPr>
          <p:spPr>
            <a:xfrm flipH="1">
              <a:off x="6855572" y="4112207"/>
              <a:ext cx="378484" cy="247068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934896" y="4112207"/>
              <a:ext cx="378484" cy="247068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 rot="827280">
              <a:off x="6311685" y="4327525"/>
              <a:ext cx="101600" cy="76200"/>
            </a:xfrm>
            <a:prstGeom prst="rect">
              <a:avLst/>
            </a:prstGeom>
            <a:noFill/>
            <a:ln w="63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313380" y="4359275"/>
              <a:ext cx="98247" cy="21733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 rot="20772720" flipH="1">
              <a:off x="6755880" y="4334165"/>
              <a:ext cx="101600" cy="76200"/>
            </a:xfrm>
            <a:prstGeom prst="rect">
              <a:avLst/>
            </a:prstGeom>
            <a:noFill/>
            <a:ln w="63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6757325" y="4360058"/>
              <a:ext cx="98247" cy="21733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 rot="20772720" flipH="1">
              <a:off x="7183255" y="4074061"/>
              <a:ext cx="101600" cy="76200"/>
            </a:xfrm>
            <a:prstGeom prst="rect">
              <a:avLst/>
            </a:prstGeom>
            <a:noFill/>
            <a:ln w="63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19446922" flipH="1">
              <a:off x="6894939" y="4265715"/>
              <a:ext cx="101600" cy="76200"/>
            </a:xfrm>
            <a:prstGeom prst="rect">
              <a:avLst/>
            </a:prstGeom>
            <a:noFill/>
            <a:ln w="63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19446922" flipH="1">
              <a:off x="7023090" y="4173100"/>
              <a:ext cx="101600" cy="76200"/>
            </a:xfrm>
            <a:prstGeom prst="rect">
              <a:avLst/>
            </a:prstGeom>
            <a:noFill/>
            <a:ln w="63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flipH="1">
              <a:off x="6530704" y="4343485"/>
              <a:ext cx="101600" cy="76200"/>
            </a:xfrm>
            <a:prstGeom prst="rect">
              <a:avLst/>
            </a:prstGeom>
            <a:noFill/>
            <a:ln w="63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Arrow Connector 6"/>
          <p:cNvCxnSpPr>
            <a:endCxn id="28" idx="1"/>
          </p:cNvCxnSpPr>
          <p:nvPr/>
        </p:nvCxnSpPr>
        <p:spPr>
          <a:xfrm flipH="1" flipV="1">
            <a:off x="1605863" y="4235089"/>
            <a:ext cx="4881" cy="800087"/>
          </a:xfrm>
          <a:prstGeom prst="straightConnector1">
            <a:avLst/>
          </a:prstGeom>
          <a:ln w="63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10854" y="4891815"/>
            <a:ext cx="165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r≈9 m or r≈30m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1079585" y="764435"/>
            <a:ext cx="5291578" cy="2144167"/>
            <a:chOff x="1443880" y="1948172"/>
            <a:chExt cx="5291578" cy="2144167"/>
          </a:xfrm>
        </p:grpSpPr>
        <p:grpSp>
          <p:nvGrpSpPr>
            <p:cNvPr id="69" name="Group 68"/>
            <p:cNvGrpSpPr/>
            <p:nvPr/>
          </p:nvGrpSpPr>
          <p:grpSpPr>
            <a:xfrm rot="6793058">
              <a:off x="4275960" y="2677710"/>
              <a:ext cx="263524" cy="754209"/>
              <a:chOff x="3489425" y="3163239"/>
              <a:chExt cx="263524" cy="754209"/>
            </a:xfrm>
          </p:grpSpPr>
          <p:sp>
            <p:nvSpPr>
              <p:cNvPr id="118" name="Oval 117"/>
              <p:cNvSpPr/>
              <p:nvPr/>
            </p:nvSpPr>
            <p:spPr>
              <a:xfrm rot="10800000">
                <a:off x="3489425" y="3646852"/>
                <a:ext cx="263524" cy="270596"/>
              </a:xfrm>
              <a:prstGeom prst="ellipse">
                <a:avLst/>
              </a:prstGeom>
              <a:solidFill>
                <a:srgbClr val="FFFFFF"/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9" name="Elbow Connector 118"/>
              <p:cNvCxnSpPr>
                <a:endCxn id="118" idx="4"/>
              </p:cNvCxnSpPr>
              <p:nvPr/>
            </p:nvCxnSpPr>
            <p:spPr>
              <a:xfrm rot="5400000">
                <a:off x="3401612" y="3382815"/>
                <a:ext cx="483613" cy="44461"/>
              </a:xfrm>
              <a:prstGeom prst="bentConnector3">
                <a:avLst>
                  <a:gd name="adj1" fmla="val 50000"/>
                </a:avLst>
              </a:prstGeom>
              <a:ln w="19050" cmpd="sng">
                <a:solidFill>
                  <a:srgbClr val="FF00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Arrow Connector 69"/>
            <p:cNvCxnSpPr/>
            <p:nvPr/>
          </p:nvCxnSpPr>
          <p:spPr>
            <a:xfrm flipV="1">
              <a:off x="3622651" y="1948172"/>
              <a:ext cx="0" cy="1919567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3616496" y="2640685"/>
              <a:ext cx="2564090" cy="88625"/>
            </a:xfrm>
            <a:prstGeom prst="rect">
              <a:avLst/>
            </a:prstGeom>
            <a:solidFill>
              <a:srgbClr val="660066">
                <a:alpha val="17000"/>
              </a:srgbClr>
            </a:solidFill>
            <a:ln w="19050" cmpd="sng"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619183" y="3472829"/>
              <a:ext cx="2572087" cy="87032"/>
            </a:xfrm>
            <a:prstGeom prst="rect">
              <a:avLst/>
            </a:prstGeom>
            <a:solidFill>
              <a:srgbClr val="0000FF">
                <a:alpha val="10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3610758" y="2223970"/>
              <a:ext cx="2569419" cy="9574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 rot="21574918">
              <a:off x="4492475" y="1951412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0.9  </a:t>
              </a:r>
              <a:r>
                <a:rPr lang="en-US" sz="1400" dirty="0">
                  <a:solidFill>
                    <a:srgbClr val="000090"/>
                  </a:solidFill>
                </a:rPr>
                <a:t>G</a:t>
              </a:r>
              <a:r>
                <a:rPr lang="en-US" sz="1400" dirty="0" smtClean="0">
                  <a:solidFill>
                    <a:srgbClr val="000090"/>
                  </a:solidFill>
                </a:rPr>
                <a:t>eV</a:t>
              </a: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~90 m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 flipH="1" flipV="1">
              <a:off x="4876572" y="1948172"/>
              <a:ext cx="26350" cy="1954493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584580" y="2760387"/>
              <a:ext cx="627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Dump</a:t>
              </a:r>
              <a:endParaRPr lang="en-US" sz="1400" dirty="0"/>
            </a:p>
          </p:txBody>
        </p:sp>
        <p:sp>
          <p:nvSpPr>
            <p:cNvPr id="77" name="TextBox 76"/>
            <p:cNvSpPr txBox="1"/>
            <p:nvPr/>
          </p:nvSpPr>
          <p:spPr>
            <a:xfrm rot="21461338">
              <a:off x="3396618" y="2775817"/>
              <a:ext cx="774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90"/>
                  </a:solidFill>
                </a:rPr>
                <a:t>Regular</a:t>
              </a:r>
            </a:p>
            <a:p>
              <a:pPr algn="ctr"/>
              <a:r>
                <a:rPr lang="en-US" sz="1200" dirty="0" smtClean="0">
                  <a:solidFill>
                    <a:srgbClr val="000090"/>
                  </a:solidFill>
                </a:rPr>
                <a:t>transport</a:t>
              </a:r>
              <a:endParaRPr lang="en-US" sz="1200" dirty="0">
                <a:solidFill>
                  <a:srgbClr val="00009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21574918">
              <a:off x="4541995" y="2720159"/>
              <a:ext cx="751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~</a:t>
              </a:r>
              <a:r>
                <a:rPr lang="en-US" sz="1400" dirty="0">
                  <a:solidFill>
                    <a:srgbClr val="000090"/>
                  </a:solidFill>
                </a:rPr>
                <a:t>9</a:t>
              </a:r>
              <a:r>
                <a:rPr lang="en-US" sz="1400" dirty="0" smtClean="0">
                  <a:solidFill>
                    <a:srgbClr val="000090"/>
                  </a:solidFill>
                </a:rPr>
                <a:t> m</a:t>
              </a:r>
            </a:p>
            <a:p>
              <a:pPr algn="ctr"/>
              <a:r>
                <a:rPr lang="en-US" sz="1400" dirty="0" smtClean="0">
                  <a:solidFill>
                    <a:srgbClr val="000090"/>
                  </a:solidFill>
                </a:rPr>
                <a:t>90 MeV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79" name="Block Arc 78"/>
            <p:cNvSpPr>
              <a:spLocks noChangeAspect="1"/>
            </p:cNvSpPr>
            <p:nvPr/>
          </p:nvSpPr>
          <p:spPr>
            <a:xfrm rot="5362783">
              <a:off x="5732691" y="2643713"/>
              <a:ext cx="914597" cy="914400"/>
            </a:xfrm>
            <a:prstGeom prst="blockArc">
              <a:avLst>
                <a:gd name="adj1" fmla="val 10758278"/>
                <a:gd name="adj2" fmla="val 22604"/>
                <a:gd name="adj3" fmla="val 9561"/>
              </a:avLst>
            </a:prstGeom>
            <a:solidFill>
              <a:srgbClr val="0000FF">
                <a:alpha val="12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Block Arc 80"/>
            <p:cNvSpPr>
              <a:spLocks noChangeAspect="1"/>
            </p:cNvSpPr>
            <p:nvPr/>
          </p:nvSpPr>
          <p:spPr>
            <a:xfrm rot="16187040">
              <a:off x="3300609" y="2644225"/>
              <a:ext cx="622549" cy="622549"/>
            </a:xfrm>
            <a:prstGeom prst="blockArc">
              <a:avLst>
                <a:gd name="adj1" fmla="val 10768281"/>
                <a:gd name="adj2" fmla="val 13857"/>
                <a:gd name="adj3" fmla="val 14154"/>
              </a:avLst>
            </a:prstGeom>
            <a:solidFill>
              <a:schemeClr val="accent6">
                <a:lumMod val="60000"/>
                <a:lumOff val="40000"/>
                <a:alpha val="22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Arc 82"/>
            <p:cNvSpPr>
              <a:spLocks noChangeAspect="1"/>
            </p:cNvSpPr>
            <p:nvPr/>
          </p:nvSpPr>
          <p:spPr>
            <a:xfrm rot="16155850">
              <a:off x="5818513" y="2649748"/>
              <a:ext cx="919489" cy="914400"/>
            </a:xfrm>
            <a:prstGeom prst="arc">
              <a:avLst>
                <a:gd name="adj1" fmla="val 4156519"/>
                <a:gd name="adj2" fmla="val 6989467"/>
              </a:avLst>
            </a:prstGeom>
            <a:ln>
              <a:solidFill>
                <a:srgbClr val="00009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618433" y="3176563"/>
              <a:ext cx="1104803" cy="88929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17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090029" y="3172034"/>
              <a:ext cx="1103707" cy="9144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17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rot="18008911" flipH="1" flipV="1">
              <a:off x="4792711" y="3207537"/>
              <a:ext cx="211730" cy="373855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 rot="14036820">
              <a:off x="5236041" y="2756674"/>
              <a:ext cx="189004" cy="580762"/>
              <a:chOff x="4193513" y="3902630"/>
              <a:chExt cx="189004" cy="580762"/>
            </a:xfrm>
          </p:grpSpPr>
          <p:cxnSp>
            <p:nvCxnSpPr>
              <p:cNvPr id="99" name="Straight Arrow Connector 98"/>
              <p:cNvCxnSpPr/>
              <p:nvPr/>
            </p:nvCxnSpPr>
            <p:spPr>
              <a:xfrm>
                <a:off x="4288015" y="3902630"/>
                <a:ext cx="0" cy="494745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angle 116"/>
              <p:cNvSpPr/>
              <p:nvPr/>
            </p:nvSpPr>
            <p:spPr>
              <a:xfrm rot="5655602">
                <a:off x="4247717" y="4348593"/>
                <a:ext cx="80595" cy="18900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4726425" y="3175106"/>
              <a:ext cx="363878" cy="91440"/>
            </a:xfrm>
            <a:prstGeom prst="rect">
              <a:avLst/>
            </a:prstGeom>
            <a:solidFill>
              <a:srgbClr val="660066">
                <a:alpha val="17000"/>
              </a:srgbClr>
            </a:solidFill>
            <a:ln w="19050" cmpd="sng"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/>
            <p:cNvSpPr/>
            <p:nvPr/>
          </p:nvSpPr>
          <p:spPr>
            <a:xfrm rot="16167672">
              <a:off x="3313074" y="2727269"/>
              <a:ext cx="496150" cy="438694"/>
            </a:xfrm>
            <a:prstGeom prst="arc">
              <a:avLst>
                <a:gd name="adj1" fmla="val 12393390"/>
                <a:gd name="adj2" fmla="val 19614282"/>
              </a:avLst>
            </a:prstGeom>
            <a:ln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 flipV="1">
              <a:off x="6185193" y="2000771"/>
              <a:ext cx="2466" cy="1866968"/>
            </a:xfrm>
            <a:prstGeom prst="straightConnector1">
              <a:avLst/>
            </a:prstGeom>
            <a:ln w="6350" cmpd="sng"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Block Arc 94"/>
            <p:cNvSpPr>
              <a:spLocks noChangeAspect="1"/>
            </p:cNvSpPr>
            <p:nvPr/>
          </p:nvSpPr>
          <p:spPr>
            <a:xfrm rot="5370848">
              <a:off x="5877529" y="2639926"/>
              <a:ext cx="622549" cy="622549"/>
            </a:xfrm>
            <a:prstGeom prst="blockArc">
              <a:avLst>
                <a:gd name="adj1" fmla="val 10768281"/>
                <a:gd name="adj2" fmla="val 13857"/>
                <a:gd name="adj3" fmla="val 14154"/>
              </a:avLst>
            </a:prstGeom>
            <a:solidFill>
              <a:schemeClr val="accent6">
                <a:lumMod val="60000"/>
                <a:lumOff val="40000"/>
                <a:alpha val="22000"/>
              </a:schemeClr>
            </a:solidFill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Block Arc 95"/>
            <p:cNvSpPr>
              <a:spLocks noChangeAspect="1"/>
            </p:cNvSpPr>
            <p:nvPr/>
          </p:nvSpPr>
          <p:spPr>
            <a:xfrm rot="5384699" flipV="1">
              <a:off x="3155220" y="2642892"/>
              <a:ext cx="914597" cy="914400"/>
            </a:xfrm>
            <a:prstGeom prst="blockArc">
              <a:avLst>
                <a:gd name="adj1" fmla="val 10787755"/>
                <a:gd name="adj2" fmla="val 37460"/>
                <a:gd name="adj3" fmla="val 9615"/>
              </a:avLst>
            </a:prstGeom>
            <a:solidFill>
              <a:srgbClr val="0000FF">
                <a:alpha val="12000"/>
              </a:srgbClr>
            </a:solidFill>
            <a:ln w="19050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7" name="Arc 96"/>
            <p:cNvSpPr>
              <a:spLocks noChangeAspect="1"/>
            </p:cNvSpPr>
            <p:nvPr/>
          </p:nvSpPr>
          <p:spPr>
            <a:xfrm rot="16167672">
              <a:off x="2961562" y="2483649"/>
              <a:ext cx="1234440" cy="1234440"/>
            </a:xfrm>
            <a:prstGeom prst="arc">
              <a:avLst>
                <a:gd name="adj1" fmla="val 12393390"/>
                <a:gd name="adj2" fmla="val 19614282"/>
              </a:avLst>
            </a:prstGeom>
            <a:ln>
              <a:solidFill>
                <a:srgbClr val="FF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443880" y="3261342"/>
              <a:ext cx="11977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Two passes:</a:t>
              </a:r>
            </a:p>
            <a:p>
              <a:r>
                <a:rPr lang="en-US" sz="1600" dirty="0" smtClean="0"/>
                <a:t>#1   1.0 GeV</a:t>
              </a:r>
            </a:p>
            <a:p>
              <a:r>
                <a:rPr lang="en-US" sz="1600" dirty="0" smtClean="0"/>
                <a:t>#2   1.9 GeV</a:t>
              </a:r>
              <a:endParaRPr lang="en-US" sz="16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1196" y="4037214"/>
            <a:ext cx="53104" cy="143078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2909379" y="4039260"/>
            <a:ext cx="53104" cy="143078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3051175" y="4038862"/>
            <a:ext cx="104393" cy="144226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3206865" y="4035686"/>
            <a:ext cx="53104" cy="143078"/>
          </a:xfrm>
          <a:prstGeom prst="rect">
            <a:avLst/>
          </a:prstGeom>
          <a:solidFill>
            <a:srgbClr val="3366FF">
              <a:alpha val="33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1716717" y="4168410"/>
            <a:ext cx="108907" cy="143078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054447" y="4039316"/>
            <a:ext cx="104393" cy="144226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535351" y="4164037"/>
            <a:ext cx="104393" cy="144226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5909496" y="4041590"/>
            <a:ext cx="53104" cy="143078"/>
          </a:xfrm>
          <a:prstGeom prst="rect">
            <a:avLst/>
          </a:prstGeom>
          <a:solidFill>
            <a:srgbClr val="3366FF">
              <a:alpha val="29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128" descr="Screen Shot 2013-02-22 at 4.30.32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3000"/>
                    </a14:imgEffect>
                    <a14:imgEffect>
                      <a14:colorTemperature colorTemp="6609"/>
                    </a14:imgEffect>
                    <a14:imgEffect>
                      <a14:saturation sat="37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2733" y="3637912"/>
            <a:ext cx="1638341" cy="52113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40724" y="4112207"/>
            <a:ext cx="8797925" cy="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6323926" y="4033485"/>
            <a:ext cx="53104" cy="143078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907970" y="4033485"/>
            <a:ext cx="53104" cy="143078"/>
          </a:xfrm>
          <a:prstGeom prst="rect">
            <a:avLst/>
          </a:prstGeom>
          <a:solidFill>
            <a:srgbClr val="3366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0589305" flipH="1">
            <a:off x="7184562" y="4070696"/>
            <a:ext cx="98902" cy="76233"/>
          </a:xfrm>
          <a:prstGeom prst="rect">
            <a:avLst/>
          </a:prstGeom>
          <a:noFill/>
          <a:ln w="63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121507" y="4114789"/>
            <a:ext cx="120426" cy="67466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 rot="19409859" flipH="1">
            <a:off x="7022854" y="4172885"/>
            <a:ext cx="98902" cy="76233"/>
          </a:xfrm>
          <a:prstGeom prst="rect">
            <a:avLst/>
          </a:prstGeom>
          <a:noFill/>
          <a:ln w="635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1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8984"/>
            <a:ext cx="9144000" cy="105734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1 – 1.9 GeV NS-FFAG ring</a:t>
            </a:r>
            <a:br>
              <a:rPr lang="en-US" sz="2800" b="1" dirty="0" smtClean="0"/>
            </a:br>
            <a:r>
              <a:rPr lang="en-US" sz="2800" b="1" dirty="0" smtClean="0"/>
              <a:t>two options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354-F9F5-9845-99C1-5F4FDA0F60EA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place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7A552-2C32-A346-9FC5-667B2A5E9B24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Sc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1273" y="-398285"/>
            <a:ext cx="5871392" cy="79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602"/>
            <a:ext cx="9144000" cy="629329"/>
          </a:xfrm>
        </p:spPr>
        <p:txBody>
          <a:bodyPr/>
          <a:lstStyle/>
          <a:p>
            <a:r>
              <a:rPr lang="en-US" dirty="0" smtClean="0"/>
              <a:t>Possible place @ 10 o’clock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0879"/>
            <a:ext cx="1103451" cy="365125"/>
          </a:xfrm>
        </p:spPr>
        <p:txBody>
          <a:bodyPr/>
          <a:lstStyle/>
          <a:p>
            <a:fld id="{C3E81196-4414-EC47-9451-38B6E4987A9B}" type="datetime1">
              <a:rPr lang="en-US" smtClean="0"/>
              <a:t>9/21/13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5403" y="6492875"/>
            <a:ext cx="2895600" cy="365125"/>
          </a:xfrm>
        </p:spPr>
        <p:txBody>
          <a:bodyPr/>
          <a:lstStyle/>
          <a:p>
            <a:r>
              <a:rPr lang="en-US" smtClean="0"/>
              <a:t>Dejan Trbojevic – FFAG-1013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5770" y="6492875"/>
            <a:ext cx="586452" cy="365125"/>
          </a:xfrm>
        </p:spPr>
        <p:txBody>
          <a:bodyPr/>
          <a:lstStyle/>
          <a:p>
            <a:fld id="{00CF2F56-B3BD-3044-832D-49A5B51FA3F7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ERHIC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7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9-18 at 4.13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2" y="973576"/>
            <a:ext cx="8077200" cy="482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436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/>
                <a:cs typeface="Arial"/>
              </a:rPr>
              <a:t>VERSION # 1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average radius = 9.93 m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4C381-726C-514F-9A69-52FB0B6B4605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19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13576" y="1410050"/>
            <a:ext cx="2953" cy="4954378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277262" y="2740645"/>
            <a:ext cx="348472" cy="3623783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452426" y="1924242"/>
            <a:ext cx="537029" cy="4592586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24715" y="2740645"/>
            <a:ext cx="354007" cy="3752230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598495" y="2477580"/>
            <a:ext cx="148749" cy="4039248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133600" y="2477580"/>
            <a:ext cx="152916" cy="4039248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>
            <a:spLocks noChangeAspect="1"/>
          </p:cNvSpPr>
          <p:nvPr/>
        </p:nvSpPr>
        <p:spPr>
          <a:xfrm>
            <a:off x="-58419471" y="1943484"/>
            <a:ext cx="118872000" cy="118872000"/>
          </a:xfrm>
          <a:prstGeom prst="arc">
            <a:avLst>
              <a:gd name="adj1" fmla="val 16200177"/>
              <a:gd name="adj2" fmla="val 16602083"/>
            </a:avLst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94178">
            <a:off x="4067079" y="1433199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1.20 m</a:t>
            </a:r>
            <a:endParaRPr lang="en-US" dirty="0"/>
          </a:p>
        </p:txBody>
      </p:sp>
      <p:sp>
        <p:nvSpPr>
          <p:cNvPr id="30" name="Arc 29"/>
          <p:cNvSpPr>
            <a:spLocks noChangeAspect="1"/>
          </p:cNvSpPr>
          <p:nvPr/>
        </p:nvSpPr>
        <p:spPr>
          <a:xfrm>
            <a:off x="-81282425" y="4610509"/>
            <a:ext cx="164592000" cy="164592000"/>
          </a:xfrm>
          <a:prstGeom prst="arc">
            <a:avLst>
              <a:gd name="adj1" fmla="val 16200177"/>
              <a:gd name="adj2" fmla="val 16249976"/>
            </a:avLst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>
            <a:spLocks noChangeAspect="1"/>
          </p:cNvSpPr>
          <p:nvPr/>
        </p:nvSpPr>
        <p:spPr>
          <a:xfrm>
            <a:off x="-82580161" y="4610509"/>
            <a:ext cx="164592000" cy="164592000"/>
          </a:xfrm>
          <a:prstGeom prst="arc">
            <a:avLst>
              <a:gd name="adj1" fmla="val 16323478"/>
              <a:gd name="adj2" fmla="val 16461957"/>
            </a:avLst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>
            <a:spLocks noChangeAspect="1"/>
          </p:cNvSpPr>
          <p:nvPr/>
        </p:nvSpPr>
        <p:spPr>
          <a:xfrm>
            <a:off x="-84288862" y="4462753"/>
            <a:ext cx="164592000" cy="164592000"/>
          </a:xfrm>
          <a:prstGeom prst="arc">
            <a:avLst>
              <a:gd name="adj1" fmla="val 16551726"/>
              <a:gd name="adj2" fmla="val 16603426"/>
            </a:avLst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240753" y="4218029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0.22 m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359272">
            <a:off x="6696365" y="4585850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0.22 m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 rot="208759">
            <a:off x="3885433" y="4358873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0.60 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169631">
            <a:off x="3494464" y="518775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YD</a:t>
            </a:r>
            <a:r>
              <a:rPr lang="en-US" dirty="0" smtClean="0"/>
              <a:t>=0.638 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 rot="153896">
            <a:off x="3402061" y="5614910"/>
            <a:ext cx="162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D</a:t>
            </a:r>
            <a:r>
              <a:rPr lang="en-US" dirty="0" smtClean="0"/>
              <a:t>=</a:t>
            </a:r>
            <a:r>
              <a:rPr lang="en-US" dirty="0"/>
              <a:t>-</a:t>
            </a:r>
            <a:r>
              <a:rPr lang="en-US" dirty="0" smtClean="0"/>
              <a:t>20.89 T/m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 rot="299533">
            <a:off x="6290842" y="582266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F</a:t>
            </a:r>
            <a:r>
              <a:rPr lang="en-US" dirty="0" smtClean="0"/>
              <a:t>=+34.964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 rot="150891">
            <a:off x="898182" y="551284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F</a:t>
            </a:r>
            <a:r>
              <a:rPr lang="en-US" dirty="0" smtClean="0"/>
              <a:t>=+34.964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 rot="281341">
            <a:off x="6369958" y="548818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YF</a:t>
            </a:r>
            <a:r>
              <a:rPr lang="en-US" dirty="0" smtClean="0"/>
              <a:t>=0.87 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016529" y="516007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YF</a:t>
            </a:r>
            <a:r>
              <a:rPr lang="en-US" dirty="0" smtClean="0"/>
              <a:t>=0.87 T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1895" y="3579153"/>
            <a:ext cx="99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4.71 </a:t>
            </a:r>
            <a:r>
              <a:rPr lang="en-US" dirty="0"/>
              <a:t>c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222382">
            <a:off x="3486139" y="4879879"/>
            <a:ext cx="179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θ</a:t>
            </a:r>
            <a:r>
              <a:rPr lang="en-US" baseline="-25000" dirty="0" smtClean="0"/>
              <a:t>D</a:t>
            </a:r>
            <a:r>
              <a:rPr lang="en-US" dirty="0" smtClean="0"/>
              <a:t>=0.030207622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308896">
            <a:off x="6318652" y="5155401"/>
            <a:ext cx="137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θ</a:t>
            </a:r>
            <a:r>
              <a:rPr lang="en-US" baseline="-25000" dirty="0" smtClean="0"/>
              <a:t>F</a:t>
            </a:r>
            <a:r>
              <a:rPr lang="en-US" dirty="0" smtClean="0"/>
              <a:t>=0.030208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90711" y="4807401"/>
            <a:ext cx="137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θ</a:t>
            </a:r>
            <a:r>
              <a:rPr lang="en-US" baseline="-25000" dirty="0" smtClean="0"/>
              <a:t>F</a:t>
            </a:r>
            <a:r>
              <a:rPr lang="en-US" dirty="0" smtClean="0"/>
              <a:t>=0.030208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rot="209202">
            <a:off x="3450487" y="6043452"/>
            <a:ext cx="132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D</a:t>
            </a:r>
            <a:r>
              <a:rPr lang="en-US" dirty="0" smtClean="0"/>
              <a:t>=9.931 m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276079">
            <a:off x="6257766" y="6215875"/>
            <a:ext cx="12585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F</a:t>
            </a:r>
            <a:r>
              <a:rPr lang="en-US" dirty="0" smtClean="0"/>
              <a:t>=7.283 m</a:t>
            </a:r>
            <a:endParaRPr lang="en-US" dirty="0"/>
          </a:p>
          <a:p>
            <a:endParaRPr lang="en-US" baseline="-25000" dirty="0"/>
          </a:p>
        </p:txBody>
      </p:sp>
      <p:sp>
        <p:nvSpPr>
          <p:cNvPr id="52" name="TextBox 51"/>
          <p:cNvSpPr txBox="1"/>
          <p:nvPr/>
        </p:nvSpPr>
        <p:spPr>
          <a:xfrm rot="365256">
            <a:off x="7787320" y="3540436"/>
            <a:ext cx="92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 GeV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 rot="365256">
            <a:off x="7734452" y="4059019"/>
            <a:ext cx="92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1.9 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The Pillars of the eRHIC Physics program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40896-D2FF-DF43-A81F-9E0BC2302144}" type="datetime1">
              <a:rPr lang="en-US" altLang="ja-JP" smtClean="0"/>
              <a:t>9/21/13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Dejan Trbojevic – FFAG-1013</a:t>
            </a: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A700-7212-524C-82CA-F704C367C37F}" type="slidenum">
              <a:rPr lang="en-US" altLang="ja-JP" smtClean="0"/>
              <a:pPr/>
              <a:t>2</a:t>
            </a:fld>
            <a:endParaRPr lang="en-US" altLang="ja-JP"/>
          </a:p>
        </p:txBody>
      </p:sp>
      <p:pic>
        <p:nvPicPr>
          <p:cNvPr id="8" name="Picture 7" descr="roman-tem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800100"/>
            <a:ext cx="6229350" cy="4762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22039" y="1807974"/>
            <a:ext cx="615553" cy="3390086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800" b="1" dirty="0" smtClean="0">
                <a:solidFill>
                  <a:srgbClr val="80FF00"/>
                </a:solidFill>
                <a:latin typeface="Arial"/>
                <a:cs typeface="Arial"/>
              </a:rPr>
              <a:t>Hadronisation</a:t>
            </a:r>
            <a:endParaRPr lang="en-US" sz="2800" b="1" dirty="0">
              <a:solidFill>
                <a:srgbClr val="80FF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2942" y="1807974"/>
            <a:ext cx="615553" cy="3297688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spin Physics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9612" y="2120752"/>
            <a:ext cx="615553" cy="2847094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3D Imaging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5536" y="2004518"/>
            <a:ext cx="1477328" cy="3101144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66"/>
                </a:solidFill>
                <a:latin typeface="Arial"/>
                <a:cs typeface="Arial"/>
              </a:rPr>
              <a:t>physics of </a:t>
            </a:r>
          </a:p>
          <a:p>
            <a:pPr algn="ctr"/>
            <a:r>
              <a:rPr lang="en-US" sz="2800" b="1" dirty="0" smtClean="0">
                <a:solidFill>
                  <a:srgbClr val="FFFF66"/>
                </a:solidFill>
                <a:latin typeface="Arial"/>
                <a:cs typeface="Arial"/>
              </a:rPr>
              <a:t>strong color </a:t>
            </a:r>
          </a:p>
          <a:p>
            <a:pPr algn="ctr"/>
            <a:r>
              <a:rPr lang="en-US" sz="2800" b="1" dirty="0" smtClean="0">
                <a:solidFill>
                  <a:srgbClr val="FFFF66"/>
                </a:solidFill>
                <a:latin typeface="Arial"/>
                <a:cs typeface="Arial"/>
              </a:rPr>
              <a:t>fields</a:t>
            </a:r>
            <a:endParaRPr lang="en-US" sz="2800" b="1" dirty="0">
              <a:solidFill>
                <a:srgbClr val="FFFF66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6969" y="2120752"/>
            <a:ext cx="615553" cy="2938264"/>
          </a:xfrm>
          <a:prstGeom prst="rect">
            <a:avLst/>
          </a:prstGeom>
          <a:noFill/>
        </p:spPr>
        <p:txBody>
          <a:bodyPr vert="wordArtVert" wrap="none" rtlCol="0" anchor="t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Electro</a:t>
            </a:r>
            <a:r>
              <a:rPr lang="en-US" sz="2800" b="1" dirty="0" smtClean="0">
                <a:solidFill>
                  <a:schemeClr val="bg1"/>
                </a:solidFill>
              </a:rPr>
              <a:t> Weak</a:t>
            </a:r>
          </a:p>
        </p:txBody>
      </p:sp>
      <p:sp>
        <p:nvSpPr>
          <p:cNvPr id="16" name="Curved Right Arrow 15"/>
          <p:cNvSpPr/>
          <p:nvPr/>
        </p:nvSpPr>
        <p:spPr bwMode="auto">
          <a:xfrm>
            <a:off x="393700" y="5397500"/>
            <a:ext cx="749300" cy="4318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892800"/>
            <a:ext cx="91238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Wide physics program with </a:t>
            </a:r>
            <a:r>
              <a:rPr lang="en-US" sz="1700" dirty="0" smtClean="0">
                <a:solidFill>
                  <a:srgbClr val="FF00FF"/>
                </a:solidFill>
              </a:rPr>
              <a:t>high requirements </a:t>
            </a:r>
            <a:r>
              <a:rPr lang="en-US" sz="1700" dirty="0" smtClean="0"/>
              <a:t>on detector and machine performance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17537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19 at 3.4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81100"/>
            <a:ext cx="8064500" cy="448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436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/>
                <a:cs typeface="Arial"/>
              </a:rPr>
              <a:t>VERSION # 2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>
                <a:latin typeface="Arial"/>
                <a:cs typeface="Arial"/>
              </a:rPr>
              <a:t>average radius = 30.0 m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6D488-884B-7742-BD7B-7CF2AE38CC13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20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167515" y="1498502"/>
            <a:ext cx="2953" cy="4954378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766243" y="1985818"/>
            <a:ext cx="261697" cy="4641273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988243" y="2393758"/>
            <a:ext cx="213570" cy="4123070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29283" y="2332182"/>
            <a:ext cx="1" cy="4033212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>
            <a:spLocks noChangeAspect="1"/>
          </p:cNvSpPr>
          <p:nvPr/>
        </p:nvSpPr>
        <p:spPr>
          <a:xfrm>
            <a:off x="-145136485" y="1828982"/>
            <a:ext cx="292608000" cy="292608000"/>
          </a:xfrm>
          <a:prstGeom prst="arc">
            <a:avLst>
              <a:gd name="adj1" fmla="val 16200194"/>
              <a:gd name="adj2" fmla="val 16361534"/>
            </a:avLst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94178">
            <a:off x="4008582" y="1433199"/>
            <a:ext cx="94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1.545 m</a:t>
            </a:r>
            <a:endParaRPr lang="en-US" dirty="0"/>
          </a:p>
        </p:txBody>
      </p:sp>
      <p:sp>
        <p:nvSpPr>
          <p:cNvPr id="30" name="Arc 29"/>
          <p:cNvSpPr>
            <a:spLocks noChangeAspect="1"/>
          </p:cNvSpPr>
          <p:nvPr/>
        </p:nvSpPr>
        <p:spPr>
          <a:xfrm>
            <a:off x="-81125532" y="4679806"/>
            <a:ext cx="164592000" cy="164592000"/>
          </a:xfrm>
          <a:prstGeom prst="arc">
            <a:avLst>
              <a:gd name="adj1" fmla="val 16200177"/>
              <a:gd name="adj2" fmla="val 16259942"/>
            </a:avLst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>
            <a:spLocks noChangeAspect="1"/>
          </p:cNvSpPr>
          <p:nvPr/>
        </p:nvSpPr>
        <p:spPr>
          <a:xfrm>
            <a:off x="-79844884" y="4679782"/>
            <a:ext cx="164592000" cy="164592000"/>
          </a:xfrm>
          <a:prstGeom prst="arc">
            <a:avLst>
              <a:gd name="adj1" fmla="val 16222465"/>
              <a:gd name="adj2" fmla="val 16351469"/>
            </a:avLst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>
            <a:spLocks noChangeAspect="1"/>
          </p:cNvSpPr>
          <p:nvPr/>
        </p:nvSpPr>
        <p:spPr>
          <a:xfrm>
            <a:off x="-79666716" y="4695143"/>
            <a:ext cx="164592000" cy="164592000"/>
          </a:xfrm>
          <a:prstGeom prst="arc">
            <a:avLst>
              <a:gd name="adj1" fmla="val 16357673"/>
              <a:gd name="adj2" fmla="val 16418778"/>
            </a:avLst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52628">
            <a:off x="6779313" y="4442408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0.33 m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85433" y="4358873"/>
            <a:ext cx="94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0.725 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885433" y="5187758"/>
            <a:ext cx="1287532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YD</a:t>
            </a:r>
            <a:r>
              <a:rPr lang="en-US" dirty="0" smtClean="0"/>
              <a:t>=0.563 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870864" y="5614910"/>
            <a:ext cx="1575071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D</a:t>
            </a:r>
            <a:r>
              <a:rPr lang="en-US" dirty="0" smtClean="0"/>
              <a:t>=-14.25 T/m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408651" y="5822665"/>
            <a:ext cx="1077564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F</a:t>
            </a:r>
            <a:r>
              <a:rPr lang="en-US" dirty="0" smtClean="0"/>
              <a:t>=19.40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194971" y="5621541"/>
            <a:ext cx="1398790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r>
              <a:rPr lang="en-US" baseline="-25000" dirty="0" smtClean="0"/>
              <a:t>F</a:t>
            </a:r>
            <a:r>
              <a:rPr lang="en-US" dirty="0" smtClean="0"/>
              <a:t>=19.4 T/m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434103" y="5436875"/>
            <a:ext cx="1338828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YF</a:t>
            </a:r>
            <a:r>
              <a:rPr lang="en-US" dirty="0" smtClean="0"/>
              <a:t>=-0.124 T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177818" y="516007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YF</a:t>
            </a:r>
            <a:r>
              <a:rPr lang="en-US" dirty="0" smtClean="0"/>
              <a:t>=-0.124 T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84980" y="3330695"/>
            <a:ext cx="99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-1.79 </a:t>
            </a:r>
            <a:r>
              <a:rPr lang="en-US" dirty="0"/>
              <a:t>c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904328" y="4825839"/>
            <a:ext cx="127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θ</a:t>
            </a:r>
            <a:r>
              <a:rPr lang="en-US" baseline="-25000" dirty="0" smtClean="0"/>
              <a:t>D</a:t>
            </a:r>
            <a:r>
              <a:rPr lang="en-US" dirty="0" smtClean="0"/>
              <a:t>=0.06438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508256" y="5028486"/>
            <a:ext cx="1326004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θ</a:t>
            </a:r>
            <a:r>
              <a:rPr lang="en-US" baseline="-25000" dirty="0" smtClean="0"/>
              <a:t>F</a:t>
            </a:r>
            <a:r>
              <a:rPr lang="en-US" dirty="0" smtClean="0"/>
              <a:t>=-0.00644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885433" y="6043452"/>
            <a:ext cx="1282473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D</a:t>
            </a:r>
            <a:r>
              <a:rPr lang="en-US" dirty="0" smtClean="0"/>
              <a:t>=11.26 m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345813" y="6215876"/>
            <a:ext cx="1329172" cy="553998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F</a:t>
            </a:r>
            <a:r>
              <a:rPr lang="en-US" dirty="0" smtClean="0"/>
              <a:t>=-51.26 m</a:t>
            </a:r>
            <a:endParaRPr lang="en-US" dirty="0"/>
          </a:p>
          <a:p>
            <a:endParaRPr lang="en-US" baseline="-25000" dirty="0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277263" y="2401218"/>
            <a:ext cx="289766" cy="4225873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981804" y="2317406"/>
            <a:ext cx="1" cy="4033212"/>
          </a:xfrm>
          <a:prstGeom prst="straightConnector1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3046" y="4307563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0.33 m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 rot="256364">
            <a:off x="7966926" y="3168424"/>
            <a:ext cx="92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 GeV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 rot="256364">
            <a:off x="7914058" y="3571555"/>
            <a:ext cx="92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1.9 GeV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303279" y="4752357"/>
            <a:ext cx="1326004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θ</a:t>
            </a:r>
            <a:r>
              <a:rPr lang="en-US" baseline="-25000" dirty="0" smtClean="0"/>
              <a:t>F</a:t>
            </a:r>
            <a:r>
              <a:rPr lang="en-US" dirty="0" smtClean="0"/>
              <a:t>=-0.00644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5512"/>
            <a:ext cx="9144000" cy="629329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Large 2.8 – 10 GeV ring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C946C-93B5-CA4C-8558-025E489A2959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SPREADERS for the large ring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91572-9228-7C44-B4A9-2CA1CAE83C08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Screen Shot 2013-02-22 at 4.07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4" y="1996663"/>
            <a:ext cx="3656948" cy="2673809"/>
          </a:xfrm>
          <a:prstGeom prst="rect">
            <a:avLst/>
          </a:prstGeom>
        </p:spPr>
      </p:pic>
      <p:pic>
        <p:nvPicPr>
          <p:cNvPr id="9" name="Picture 8" descr="Screen Shot 2013-02-22 at 4.07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7306" y="1996663"/>
            <a:ext cx="3656948" cy="267380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4294121" y="3190839"/>
            <a:ext cx="511760" cy="0"/>
          </a:xfrm>
          <a:prstGeom prst="line">
            <a:avLst/>
          </a:prstGeom>
          <a:ln w="952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94121" y="3425789"/>
            <a:ext cx="511760" cy="0"/>
          </a:xfrm>
          <a:prstGeom prst="line">
            <a:avLst/>
          </a:prstGeom>
          <a:ln w="9525" cmpd="sng">
            <a:solidFill>
              <a:srgbClr val="19FC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94121" y="3000339"/>
            <a:ext cx="511760" cy="0"/>
          </a:xfrm>
          <a:prstGeom prst="line">
            <a:avLst/>
          </a:prstGeom>
          <a:ln w="9525" cmpd="sng">
            <a:solidFill>
              <a:srgbClr val="37FF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04229" y="2752689"/>
            <a:ext cx="511760" cy="0"/>
          </a:xfrm>
          <a:prstGeom prst="line">
            <a:avLst/>
          </a:prstGeom>
          <a:ln w="9525" cmpd="sng">
            <a:solidFill>
              <a:srgbClr val="FF1B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16864" y="2505039"/>
            <a:ext cx="51176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04229" y="2266914"/>
            <a:ext cx="511760" cy="0"/>
          </a:xfrm>
          <a:prstGeom prst="line">
            <a:avLst/>
          </a:prstGeom>
          <a:ln w="9525" cmpd="sng">
            <a:solidFill>
              <a:srgbClr val="F48A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983749" y="2637035"/>
            <a:ext cx="41489" cy="23130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673104" y="2637035"/>
            <a:ext cx="41489" cy="23130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829470" y="3310135"/>
            <a:ext cx="41489" cy="231307"/>
          </a:xfrm>
          <a:prstGeom prst="rect">
            <a:avLst/>
          </a:prstGeom>
          <a:noFill/>
          <a:ln>
            <a:solidFill>
              <a:srgbClr val="19F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247226" y="3309667"/>
            <a:ext cx="41489" cy="231307"/>
          </a:xfrm>
          <a:prstGeom prst="rect">
            <a:avLst/>
          </a:prstGeom>
          <a:noFill/>
          <a:ln>
            <a:solidFill>
              <a:srgbClr val="19F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539579" y="3309667"/>
            <a:ext cx="44469" cy="231307"/>
          </a:xfrm>
          <a:prstGeom prst="rect">
            <a:avLst/>
          </a:prstGeom>
          <a:noFill/>
          <a:ln>
            <a:solidFill>
              <a:srgbClr val="19F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709178" y="2385742"/>
            <a:ext cx="41489" cy="2313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928253" y="2151260"/>
            <a:ext cx="41489" cy="231307"/>
          </a:xfrm>
          <a:prstGeom prst="rect">
            <a:avLst/>
          </a:prstGeom>
          <a:noFill/>
          <a:ln>
            <a:solidFill>
              <a:srgbClr val="B166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932535" y="2151260"/>
            <a:ext cx="41489" cy="231307"/>
          </a:xfrm>
          <a:prstGeom prst="rect">
            <a:avLst/>
          </a:prstGeom>
          <a:noFill/>
          <a:ln>
            <a:solidFill>
              <a:srgbClr val="B166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841293" y="2151260"/>
            <a:ext cx="41489" cy="231307"/>
          </a:xfrm>
          <a:prstGeom prst="rect">
            <a:avLst/>
          </a:prstGeom>
          <a:noFill/>
          <a:ln>
            <a:solidFill>
              <a:srgbClr val="B166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124201" y="2151260"/>
            <a:ext cx="41489" cy="231307"/>
          </a:xfrm>
          <a:prstGeom prst="rect">
            <a:avLst/>
          </a:prstGeom>
          <a:noFill/>
          <a:ln>
            <a:solidFill>
              <a:srgbClr val="B166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551398" y="2385742"/>
            <a:ext cx="41489" cy="2313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318903" y="2388917"/>
            <a:ext cx="41489" cy="2313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258838" y="2884685"/>
            <a:ext cx="41489" cy="231307"/>
          </a:xfrm>
          <a:prstGeom prst="rect">
            <a:avLst/>
          </a:prstGeom>
          <a:noFill/>
          <a:ln>
            <a:solidFill>
              <a:srgbClr val="37FF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403743" y="2637035"/>
            <a:ext cx="41489" cy="23130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106178" y="2637035"/>
            <a:ext cx="41489" cy="23130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536474" y="2892820"/>
            <a:ext cx="41489" cy="231307"/>
          </a:xfrm>
          <a:prstGeom prst="rect">
            <a:avLst/>
          </a:prstGeom>
          <a:noFill/>
          <a:ln>
            <a:solidFill>
              <a:srgbClr val="37FF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24019" y="2886470"/>
            <a:ext cx="41489" cy="231307"/>
          </a:xfrm>
          <a:prstGeom prst="rect">
            <a:avLst/>
          </a:prstGeom>
          <a:noFill/>
          <a:ln>
            <a:solidFill>
              <a:srgbClr val="37FF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605050" y="3078360"/>
            <a:ext cx="41489" cy="231307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339174" y="3075185"/>
            <a:ext cx="41489" cy="231307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749304" y="3078360"/>
            <a:ext cx="41489" cy="231307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472974" y="3078828"/>
            <a:ext cx="41489" cy="231307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25238" y="4670472"/>
            <a:ext cx="77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~80 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61715" y="5039804"/>
            <a:ext cx="7207318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61715" y="2505039"/>
            <a:ext cx="0" cy="314163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174578" y="2669768"/>
            <a:ext cx="0" cy="314163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0176" y="4084178"/>
            <a:ext cx="431539" cy="748786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174578" y="4084178"/>
            <a:ext cx="431539" cy="748786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creen Shot 2013-09-12 at 5.1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1" y="1386924"/>
            <a:ext cx="7353300" cy="3721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</a:rPr>
              <a:t>Basic Cell:  2.8 - 10 GeV -72%&lt; </a:t>
            </a:r>
            <a:r>
              <a:rPr lang="en-US" b="1" dirty="0" smtClean="0">
                <a:latin typeface="Arial"/>
                <a:ea typeface="Lucida Grande"/>
                <a:cs typeface="Lucida Grande"/>
              </a:rPr>
              <a:t>Δ</a:t>
            </a:r>
            <a:r>
              <a:rPr lang="en-US" b="1" dirty="0" smtClean="0">
                <a:latin typeface="Arial"/>
              </a:rPr>
              <a:t>p/p &gt;100%</a:t>
            </a:r>
            <a:endParaRPr lang="en-US" b="1" dirty="0"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0E2E3-D0C7-2B4B-982E-EF391B31B300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69279" y="954026"/>
            <a:ext cx="6787641" cy="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56511" y="678325"/>
            <a:ext cx="0" cy="5321290"/>
          </a:xfrm>
          <a:prstGeom prst="line">
            <a:avLst/>
          </a:prstGeom>
          <a:ln w="635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 noChangeAspect="1"/>
          </p:cNvCxnSpPr>
          <p:nvPr/>
        </p:nvCxnSpPr>
        <p:spPr>
          <a:xfrm>
            <a:off x="8105631" y="2911180"/>
            <a:ext cx="0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926596" y="893627"/>
            <a:ext cx="9672" cy="5029627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64200" y="628766"/>
            <a:ext cx="1533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2.699245758</a:t>
            </a:r>
            <a:r>
              <a:rPr lang="en-US" sz="1600" dirty="0" smtClean="0"/>
              <a:t> 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982655" y="5449943"/>
            <a:ext cx="3116213" cy="1"/>
          </a:xfrm>
          <a:prstGeom prst="straightConnector1">
            <a:avLst/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3548" y="2422157"/>
            <a:ext cx="32414" cy="3795963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84158" y="2422157"/>
            <a:ext cx="748" cy="3795963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280085" y="2452512"/>
            <a:ext cx="43186" cy="376560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76576" y="2452512"/>
            <a:ext cx="45162" cy="376560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17839" y="5098355"/>
            <a:ext cx="758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1.25 m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6683026" y="5078489"/>
            <a:ext cx="654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0.5 m</a:t>
            </a:r>
            <a:endParaRPr lang="en-US" sz="16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315285" y="5442645"/>
            <a:ext cx="1277353" cy="8031"/>
          </a:xfrm>
          <a:prstGeom prst="straightConnector1">
            <a:avLst/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394938" y="5081972"/>
            <a:ext cx="816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0.145m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1870311" y="5081972"/>
            <a:ext cx="608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0.5m</a:t>
            </a:r>
            <a:endParaRPr lang="en-US" sz="1600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546193" y="5437152"/>
            <a:ext cx="1238713" cy="0"/>
          </a:xfrm>
          <a:prstGeom prst="straightConnector1">
            <a:avLst/>
          </a:prstGeom>
          <a:ln w="6350" cmpd="sng"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235761" y="3477976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3.7</a:t>
            </a:r>
            <a:r>
              <a:rPr lang="en-US" sz="1200" dirty="0" smtClean="0">
                <a:solidFill>
                  <a:srgbClr val="FF0000"/>
                </a:solidFill>
              </a:rPr>
              <a:t> GeV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36922" y="2442956"/>
            <a:ext cx="711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GeV</a:t>
            </a:r>
            <a:endParaRPr lang="en-US" sz="1400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2975356" y="2452512"/>
            <a:ext cx="0" cy="3837445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575758" y="2452512"/>
            <a:ext cx="7559" cy="381693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Arc 80"/>
          <p:cNvSpPr>
            <a:spLocks noChangeAspect="1"/>
          </p:cNvSpPr>
          <p:nvPr/>
        </p:nvSpPr>
        <p:spPr>
          <a:xfrm>
            <a:off x="-9197334" y="5913330"/>
            <a:ext cx="27432000" cy="27432000"/>
          </a:xfrm>
          <a:prstGeom prst="arc">
            <a:avLst>
              <a:gd name="adj1" fmla="val 15811869"/>
              <a:gd name="adj2" fmla="val 16590596"/>
            </a:avLst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859689" y="5559900"/>
            <a:ext cx="1539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θ</a:t>
            </a:r>
            <a:r>
              <a:rPr lang="en-US" sz="1600" baseline="-25000" dirty="0" smtClean="0"/>
              <a:t>D</a:t>
            </a:r>
            <a:r>
              <a:rPr lang="en-US" sz="1600" dirty="0" smtClean="0"/>
              <a:t>=3.9243 mrad </a:t>
            </a:r>
            <a:endParaRPr lang="en-US" sz="1600" dirty="0"/>
          </a:p>
        </p:txBody>
      </p:sp>
      <p:sp>
        <p:nvSpPr>
          <p:cNvPr id="85" name="Arc 84"/>
          <p:cNvSpPr>
            <a:spLocks noChangeAspect="1"/>
          </p:cNvSpPr>
          <p:nvPr/>
        </p:nvSpPr>
        <p:spPr>
          <a:xfrm>
            <a:off x="-14760766" y="5999615"/>
            <a:ext cx="36576000" cy="36578453"/>
          </a:xfrm>
          <a:prstGeom prst="arc">
            <a:avLst>
              <a:gd name="adj1" fmla="val 15828132"/>
              <a:gd name="adj2" fmla="val 16060885"/>
            </a:avLst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 rot="265038">
            <a:off x="6271039" y="5744052"/>
            <a:ext cx="1310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θ</a:t>
            </a:r>
            <a:r>
              <a:rPr lang="en-US" sz="1600" baseline="-25000" dirty="0"/>
              <a:t>F</a:t>
            </a:r>
            <a:r>
              <a:rPr lang="en-US" sz="1600" dirty="0" smtClean="0"/>
              <a:t>=1.57 mrad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3425979" y="1196728"/>
            <a:ext cx="2256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  <a:r>
              <a:rPr lang="en-US" sz="1600" baseline="-25000" dirty="0" smtClean="0"/>
              <a:t>D</a:t>
            </a:r>
            <a:r>
              <a:rPr lang="en-US" sz="1600" dirty="0"/>
              <a:t>=</a:t>
            </a:r>
            <a:r>
              <a:rPr lang="en-US" sz="1600" dirty="0" smtClean="0"/>
              <a:t>0.10 T, G</a:t>
            </a:r>
            <a:r>
              <a:rPr lang="en-US" sz="1600" baseline="-25000" dirty="0" smtClean="0"/>
              <a:t>d</a:t>
            </a:r>
            <a:r>
              <a:rPr lang="en-US" sz="1600" dirty="0" smtClean="0"/>
              <a:t>= -17.9 T/m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3859689" y="6154321"/>
            <a:ext cx="134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ρ</a:t>
            </a:r>
            <a:r>
              <a:rPr lang="en-US" sz="1600" baseline="-25000" dirty="0" smtClean="0"/>
              <a:t>D</a:t>
            </a:r>
            <a:r>
              <a:rPr lang="en-US" sz="1600" dirty="0" smtClean="0"/>
              <a:t>=318.529 m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8574" y="827396"/>
            <a:ext cx="79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x(mm)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 rot="21397922" flipH="1">
            <a:off x="1532361" y="5694937"/>
            <a:ext cx="1310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θ</a:t>
            </a:r>
            <a:r>
              <a:rPr lang="en-US" sz="1600" baseline="-25000" dirty="0"/>
              <a:t>F</a:t>
            </a:r>
            <a:r>
              <a:rPr lang="en-US" sz="1600" dirty="0" smtClean="0"/>
              <a:t>=1.57 mrad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1007575" y="5076724"/>
            <a:ext cx="862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0.145 m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8419391" y="4428875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5.5 GeV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7940506" y="4183444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6.4 GeV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7972827" y="3875667"/>
            <a:ext cx="827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7.3 GeV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7940506" y="3489719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8.2 GeV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576999" y="5451744"/>
            <a:ext cx="359923" cy="1"/>
          </a:xfrm>
          <a:prstGeom prst="straightConnector1">
            <a:avLst/>
          </a:prstGeom>
          <a:ln w="635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1156511" y="5436909"/>
            <a:ext cx="415502" cy="243"/>
          </a:xfrm>
          <a:prstGeom prst="straightConnector1">
            <a:avLst/>
          </a:prstGeom>
          <a:ln w="635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12512" y="2436206"/>
            <a:ext cx="418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0.0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4139040" y="3864810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4.6 GeV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6297295" y="1196728"/>
            <a:ext cx="1361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</a:t>
            </a:r>
            <a:r>
              <a:rPr lang="en-US" sz="1600" baseline="-25000" dirty="0"/>
              <a:t>f</a:t>
            </a:r>
            <a:r>
              <a:rPr lang="en-US" sz="1600" dirty="0" smtClean="0"/>
              <a:t>=0.10 T, </a:t>
            </a:r>
          </a:p>
          <a:p>
            <a:r>
              <a:rPr lang="en-US" sz="1600" dirty="0" smtClean="0"/>
              <a:t>G</a:t>
            </a:r>
            <a:r>
              <a:rPr lang="en-US" sz="1600" baseline="-25000" dirty="0"/>
              <a:t>f</a:t>
            </a:r>
            <a:r>
              <a:rPr lang="en-US" sz="1600" dirty="0" smtClean="0"/>
              <a:t>= 23.67 T/m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1530714" y="1196728"/>
            <a:ext cx="1361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</a:t>
            </a:r>
            <a:r>
              <a:rPr lang="en-US" sz="1600" baseline="-25000" dirty="0"/>
              <a:t>f</a:t>
            </a:r>
            <a:r>
              <a:rPr lang="en-US" sz="1600" dirty="0" smtClean="0"/>
              <a:t>=0.10 T, </a:t>
            </a:r>
          </a:p>
          <a:p>
            <a:r>
              <a:rPr lang="en-US" sz="1600" dirty="0" smtClean="0"/>
              <a:t>G</a:t>
            </a:r>
            <a:r>
              <a:rPr lang="en-US" sz="1600" baseline="-25000" dirty="0"/>
              <a:t>f</a:t>
            </a:r>
            <a:r>
              <a:rPr lang="en-US" sz="1600" dirty="0" smtClean="0"/>
              <a:t>= 23.67 T/m</a:t>
            </a:r>
            <a:endParaRPr lang="en-US" sz="1600" dirty="0"/>
          </a:p>
        </p:txBody>
      </p:sp>
      <p:sp>
        <p:nvSpPr>
          <p:cNvPr id="56" name="Arc 55"/>
          <p:cNvSpPr>
            <a:spLocks noChangeAspect="1"/>
          </p:cNvSpPr>
          <p:nvPr/>
        </p:nvSpPr>
        <p:spPr>
          <a:xfrm>
            <a:off x="-12828961" y="6028983"/>
            <a:ext cx="36576000" cy="36578453"/>
          </a:xfrm>
          <a:prstGeom prst="arc">
            <a:avLst>
              <a:gd name="adj1" fmla="val 16359402"/>
              <a:gd name="adj2" fmla="val 16602437"/>
            </a:avLst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05213" y="2937593"/>
            <a:ext cx="563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-4.6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704901" y="3856015"/>
            <a:ext cx="605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-8.6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645574" y="4163792"/>
            <a:ext cx="605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-11.9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653699" y="4370760"/>
            <a:ext cx="605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-14.7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43449" y="4414554"/>
            <a:ext cx="605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-16.7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4249055" y="318194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2.8</a:t>
            </a:r>
            <a:r>
              <a:rPr lang="en-US" sz="1200" dirty="0" smtClean="0"/>
              <a:t> GeV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7924523" y="3028053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9.1 GeV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646108" y="4576597"/>
            <a:ext cx="605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-17.8</a:t>
            </a:r>
            <a:endParaRPr lang="en-US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40761" y="4553844"/>
            <a:ext cx="605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-17.5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40761" y="4730486"/>
            <a:ext cx="605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-18.1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1505719" y="6154321"/>
            <a:ext cx="134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ρ</a:t>
            </a:r>
            <a:r>
              <a:rPr lang="en-US" sz="1600" baseline="-25000" dirty="0"/>
              <a:t>F</a:t>
            </a:r>
            <a:r>
              <a:rPr lang="en-US" sz="1600" dirty="0" smtClean="0"/>
              <a:t>=318.529 m</a:t>
            </a:r>
            <a:endParaRPr lang="en-US" sz="1600" dirty="0"/>
          </a:p>
        </p:txBody>
      </p:sp>
      <p:sp>
        <p:nvSpPr>
          <p:cNvPr id="74" name="TextBox 73"/>
          <p:cNvSpPr txBox="1"/>
          <p:nvPr/>
        </p:nvSpPr>
        <p:spPr>
          <a:xfrm>
            <a:off x="6246676" y="6154321"/>
            <a:ext cx="134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ρ</a:t>
            </a:r>
            <a:r>
              <a:rPr lang="en-US" sz="1600" baseline="-25000" dirty="0"/>
              <a:t>F</a:t>
            </a:r>
            <a:r>
              <a:rPr lang="en-US" sz="1600" dirty="0" smtClean="0"/>
              <a:t>=318.529 m</a:t>
            </a:r>
            <a:endParaRPr lang="en-US" sz="1600" dirty="0"/>
          </a:p>
        </p:txBody>
      </p:sp>
      <p:sp>
        <p:nvSpPr>
          <p:cNvPr id="77" name="TextBox 76"/>
          <p:cNvSpPr txBox="1"/>
          <p:nvPr/>
        </p:nvSpPr>
        <p:spPr>
          <a:xfrm>
            <a:off x="7875725" y="476894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3.7</a:t>
            </a:r>
            <a:r>
              <a:rPr lang="en-US" sz="1200" dirty="0" smtClean="0">
                <a:solidFill>
                  <a:srgbClr val="FF0000"/>
                </a:solidFill>
              </a:rPr>
              <a:t> GeV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886051" y="4636678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4.6 GeV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7886051" y="448278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2.8</a:t>
            </a:r>
            <a:r>
              <a:rPr lang="en-US" sz="1200" dirty="0" smtClean="0"/>
              <a:t> GeV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66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9-21 at 9.56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370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Tunes per cell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71F9-2F73-D848-A3EC-EE413FC71AC1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16 at 10.4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168"/>
            <a:ext cx="9144000" cy="6446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Orbit Offsets per cell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D3AE-BC5B-DC4A-9D52-4B241651B0B3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3 at 5.24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96"/>
            <a:ext cx="9144000" cy="6360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Path Length for 2.8 – 10 GeV lattice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DD06-7494-3044-A7DF-D980BB0B6E14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9-16 at 4.2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8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Path Length for 2.8 – 10 GeV lattice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3581-A239-D842-B7A0-5C4AD2099D98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Betatron Functions for 2.8 – 10 GeV lattice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48013-FF53-2C46-8CA7-E0D019FEDFBD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3-09-20 at 7.2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384300"/>
            <a:ext cx="7531623" cy="407698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167983" y="884537"/>
            <a:ext cx="0" cy="49556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36459" y="629329"/>
            <a:ext cx="130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A72BFF"/>
                </a:solidFill>
              </a:rPr>
              <a:t>β</a:t>
            </a:r>
            <a:r>
              <a:rPr lang="en-US" sz="2400" baseline="-25000" dirty="0" smtClean="0">
                <a:solidFill>
                  <a:srgbClr val="A72BFF"/>
                </a:solidFill>
              </a:rPr>
              <a:t>x</a:t>
            </a:r>
            <a:r>
              <a:rPr lang="en-US" sz="2400" dirty="0" smtClean="0">
                <a:solidFill>
                  <a:srgbClr val="0000FF"/>
                </a:solidFill>
              </a:rPr>
              <a:t> and β</a:t>
            </a:r>
            <a:r>
              <a:rPr lang="en-US" sz="2400" baseline="-25000" dirty="0" smtClean="0">
                <a:solidFill>
                  <a:srgbClr val="0000FF"/>
                </a:solidFill>
              </a:rPr>
              <a:t>y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6288" y="1396278"/>
            <a:ext cx="4411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β</a:t>
            </a:r>
            <a:r>
              <a:rPr lang="en-US" sz="2400" baseline="-25000" dirty="0" smtClean="0">
                <a:solidFill>
                  <a:srgbClr val="0000FF"/>
                </a:solidFill>
              </a:rPr>
              <a:t>y</a:t>
            </a:r>
            <a:endParaRPr lang="en-US" sz="2400" baseline="-250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70764" y="155265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A72BFF"/>
                </a:solidFill>
              </a:rPr>
              <a:t>β</a:t>
            </a:r>
            <a:r>
              <a:rPr lang="en-US" sz="2400" baseline="-25000" dirty="0" smtClean="0">
                <a:solidFill>
                  <a:srgbClr val="A72BFF"/>
                </a:solidFill>
              </a:rPr>
              <a:t>x</a:t>
            </a:r>
            <a:endParaRPr lang="en-US" sz="2400" dirty="0">
              <a:solidFill>
                <a:srgbClr val="A72BFF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74865"/>
              </p:ext>
            </p:extLst>
          </p:nvPr>
        </p:nvGraphicFramePr>
        <p:xfrm>
          <a:off x="955659" y="1080812"/>
          <a:ext cx="20828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</a:tblGrid>
              <a:tr h="493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275227" y="1674250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9955" y="884537"/>
            <a:ext cx="5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1516" y="335545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1516" y="285749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81516" y="236960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516" y="188170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1516" y="138003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880655">
            <a:off x="2051367" y="2087412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72BFF"/>
                </a:solidFill>
              </a:rPr>
              <a:t>E=2.8 GeV</a:t>
            </a:r>
            <a:endParaRPr lang="en-US" dirty="0">
              <a:solidFill>
                <a:srgbClr val="A72B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474570">
            <a:off x="1410908" y="2234743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E=3.7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423664">
            <a:off x="3522974" y="2797029"/>
            <a:ext cx="70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E=4.6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63939" y="2390331"/>
            <a:ext cx="70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E=5.5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60347" y="2645421"/>
            <a:ext cx="108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E=10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209800">
            <a:off x="4849276" y="1707578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E=2.8 GeV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70196" y="2066374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E=3.7 GeV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41728" y="2554267"/>
            <a:ext cx="108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E=10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08078" y="1840155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72BFF"/>
                </a:solidFill>
              </a:rPr>
              <a:t>E=2.8 GeV</a:t>
            </a:r>
            <a:endParaRPr lang="en-US" dirty="0">
              <a:solidFill>
                <a:srgbClr val="A72B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9-20 at 10.0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6" y="1940240"/>
            <a:ext cx="7874547" cy="3683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Dispersion for 2.8 – 10 GeV lattice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D5C5-51EC-0D46-B1EE-49E161CF7D09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29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67983" y="884537"/>
            <a:ext cx="0" cy="49556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383294"/>
              </p:ext>
            </p:extLst>
          </p:nvPr>
        </p:nvGraphicFramePr>
        <p:xfrm>
          <a:off x="974039" y="2069134"/>
          <a:ext cx="208280" cy="322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</a:tblGrid>
              <a:tr h="24230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30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30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30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0768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29955" y="884537"/>
            <a:ext cx="65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D(m)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3969" y="3351889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3969" y="28559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1909" y="236007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3969" y="211662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899675" y="2934416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AFCFA"/>
                </a:solidFill>
              </a:rPr>
              <a:t>E=7.3 GeV</a:t>
            </a:r>
            <a:endParaRPr lang="en-US" dirty="0">
              <a:solidFill>
                <a:srgbClr val="4AFCFA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96557" y="4014368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670FF"/>
                </a:solidFill>
              </a:rPr>
              <a:t>E=3.7 GeV</a:t>
            </a:r>
            <a:endParaRPr lang="en-US" dirty="0">
              <a:solidFill>
                <a:srgbClr val="E67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61880" y="3712291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E=4.6 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96500" y="3449192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619FF"/>
                </a:solidFill>
              </a:rPr>
              <a:t>E=5.5 GeV</a:t>
            </a:r>
            <a:endParaRPr lang="en-US" dirty="0">
              <a:solidFill>
                <a:srgbClr val="D619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60000" y="2266665"/>
            <a:ext cx="1089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E=10 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56825" y="2695775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E=8.2 GeV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65055" y="3167223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0FF14"/>
                </a:solidFill>
              </a:rPr>
              <a:t>E=6.4 GeV</a:t>
            </a:r>
            <a:endParaRPr lang="en-US" dirty="0">
              <a:solidFill>
                <a:srgbClr val="10FF1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99675" y="2481242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E=9.1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56825" y="4344443"/>
            <a:ext cx="1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E=2.8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7144" y="259404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73299" y="4331743"/>
            <a:ext cx="66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-0.02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45084" y="3093682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50319" y="3583664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0.01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0469" y="4081623"/>
            <a:ext cx="66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-0.01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81584" y="4586259"/>
            <a:ext cx="66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-0.03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Most Compelling Physics Questions</a:t>
            </a:r>
            <a:endParaRPr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0956C-1F8E-0B40-A6DA-3E931C673695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3" name="Gruppierung 40"/>
          <p:cNvGrpSpPr/>
          <p:nvPr/>
        </p:nvGrpSpPr>
        <p:grpSpPr>
          <a:xfrm>
            <a:off x="231749" y="623669"/>
            <a:ext cx="4335884" cy="3832204"/>
            <a:chOff x="231749" y="751949"/>
            <a:chExt cx="4335884" cy="3832204"/>
          </a:xfrm>
        </p:grpSpPr>
        <p:sp>
          <p:nvSpPr>
            <p:cNvPr id="11" name="Abgerundetes Rechteck 10"/>
            <p:cNvSpPr/>
            <p:nvPr/>
          </p:nvSpPr>
          <p:spPr>
            <a:xfrm>
              <a:off x="233968" y="751949"/>
              <a:ext cx="4333665" cy="383220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13" name="Picture 27" descr="uli_nucleo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29919" y="842963"/>
              <a:ext cx="1066800" cy="842963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1293385" y="1036928"/>
              <a:ext cx="1644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spin physics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4" name="Gruppierung 7"/>
            <p:cNvGrpSpPr/>
            <p:nvPr/>
          </p:nvGrpSpPr>
          <p:grpSpPr>
            <a:xfrm>
              <a:off x="231749" y="1735367"/>
              <a:ext cx="847991" cy="524904"/>
              <a:chOff x="-46824" y="2291391"/>
              <a:chExt cx="1041022" cy="698500"/>
            </a:xfrm>
          </p:grpSpPr>
          <p:pic>
            <p:nvPicPr>
              <p:cNvPr id="16" name="Bild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6824" y="2291391"/>
                <a:ext cx="495301" cy="698500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654946" y="1797731"/>
              <a:ext cx="3817371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polarization of gluons at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small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r>
                <a:rPr lang="en-US" sz="1600" dirty="0" smtClean="0">
                  <a:latin typeface="Comic Sans MS"/>
                  <a:cs typeface="Comic Sans MS"/>
                </a:rPr>
                <a:t> where they are most abundant</a:t>
              </a:r>
            </a:p>
          </p:txBody>
        </p:sp>
        <p:grpSp>
          <p:nvGrpSpPr>
            <p:cNvPr id="5" name="Gruppierung 7"/>
            <p:cNvGrpSpPr/>
            <p:nvPr/>
          </p:nvGrpSpPr>
          <p:grpSpPr>
            <a:xfrm>
              <a:off x="231749" y="2640421"/>
              <a:ext cx="847991" cy="524904"/>
              <a:chOff x="-46824" y="2291391"/>
              <a:chExt cx="1041022" cy="698500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6824" y="2291391"/>
                <a:ext cx="495301" cy="698500"/>
              </a:xfrm>
              <a:prstGeom prst="rect">
                <a:avLst/>
              </a:prstGeom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23" name="Textfeld 22"/>
            <p:cNvSpPr txBox="1"/>
            <p:nvPr/>
          </p:nvSpPr>
          <p:spPr>
            <a:xfrm>
              <a:off x="654946" y="2679702"/>
              <a:ext cx="3583032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flavor decomposition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 polarized sea depending on </a:t>
              </a:r>
              <a:r>
                <a:rPr lang="en-US" sz="1600" dirty="0" err="1" smtClean="0">
                  <a:latin typeface="Comic Sans MS"/>
                  <a:cs typeface="Comic Sans MS"/>
                </a:rPr>
                <a:t>x</a:t>
              </a:r>
              <a:endParaRPr lang="en-US" sz="1600" dirty="0" smtClean="0">
                <a:latin typeface="Comic Sans MS"/>
                <a:cs typeface="Comic Sans MS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86245" y="3599006"/>
              <a:ext cx="416191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determine quark and gluon contributions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to the proton spin at last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7" name="Gruppierung 41"/>
          <p:cNvGrpSpPr/>
          <p:nvPr/>
        </p:nvGrpSpPr>
        <p:grpSpPr>
          <a:xfrm>
            <a:off x="4704267" y="634143"/>
            <a:ext cx="4333665" cy="3821490"/>
            <a:chOff x="4750875" y="775251"/>
            <a:chExt cx="4333665" cy="3821490"/>
          </a:xfrm>
        </p:grpSpPr>
        <p:sp>
          <p:nvSpPr>
            <p:cNvPr id="10" name="Abgerundetes Rechteck 9"/>
            <p:cNvSpPr/>
            <p:nvPr/>
          </p:nvSpPr>
          <p:spPr>
            <a:xfrm>
              <a:off x="4750875" y="775251"/>
              <a:ext cx="4333665" cy="382149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5238955" y="1797731"/>
              <a:ext cx="359635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what is the spatial distribution of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quarks and gluons in nucleons/nuclei</a:t>
              </a:r>
            </a:p>
          </p:txBody>
        </p:sp>
        <p:pic>
          <p:nvPicPr>
            <p:cNvPr id="26" name="Bild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29428" y="877221"/>
              <a:ext cx="1183405" cy="932380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5840996" y="1036928"/>
              <a:ext cx="1076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omic Sans MS"/>
                  <a:cs typeface="Comic Sans MS"/>
                </a:rPr>
                <a:t>imaging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4835709" y="1735367"/>
              <a:ext cx="670191" cy="524904"/>
              <a:chOff x="171450" y="2291391"/>
              <a:chExt cx="822748" cy="698500"/>
            </a:xfrm>
          </p:grpSpPr>
          <p:pic>
            <p:nvPicPr>
              <p:cNvPr id="29" name="Bild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0" name="Textfeld 29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9" name="Gruppierung 7"/>
            <p:cNvGrpSpPr/>
            <p:nvPr/>
          </p:nvGrpSpPr>
          <p:grpSpPr>
            <a:xfrm>
              <a:off x="4835709" y="2640421"/>
              <a:ext cx="670191" cy="524904"/>
              <a:chOff x="171450" y="2291391"/>
              <a:chExt cx="822748" cy="698500"/>
            </a:xfrm>
          </p:grpSpPr>
          <p:pic>
            <p:nvPicPr>
              <p:cNvPr id="32" name="Bild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50" y="2291391"/>
                <a:ext cx="495300" cy="698500"/>
              </a:xfrm>
              <a:prstGeom prst="rect">
                <a:avLst/>
              </a:prstGeom>
            </p:spPr>
          </p:pic>
          <p:sp>
            <p:nvSpPr>
              <p:cNvPr id="33" name="Textfeld 32"/>
              <p:cNvSpPr txBox="1"/>
              <p:nvPr/>
            </p:nvSpPr>
            <p:spPr>
              <a:xfrm>
                <a:off x="809532" y="2390176"/>
                <a:ext cx="1846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00" b="1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4" name="Textfeld 33"/>
            <p:cNvSpPr txBox="1"/>
            <p:nvPr/>
          </p:nvSpPr>
          <p:spPr>
            <a:xfrm>
              <a:off x="5389791" y="3599006"/>
              <a:ext cx="2732639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possible window to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orbital angular momentum</a:t>
              </a:r>
              <a:endParaRPr lang="en-US" sz="160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239169" y="2679702"/>
              <a:ext cx="3535643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understand deep aspects of gauge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latin typeface="Comic Sans MS"/>
                  <a:cs typeface="Comic Sans MS"/>
                </a:rPr>
                <a:t>theories revealed by </a:t>
              </a:r>
              <a:r>
                <a:rPr lang="en-US" sz="1600" dirty="0" err="1" smtClean="0">
                  <a:latin typeface="Comic Sans MS"/>
                  <a:cs typeface="Comic Sans MS"/>
                </a:rPr>
                <a:t>k</a:t>
              </a:r>
              <a:r>
                <a:rPr lang="en-US" sz="1600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aseline="-25000" dirty="0" smtClean="0">
                  <a:latin typeface="Comic Sans MS"/>
                  <a:cs typeface="Comic Sans MS"/>
                </a:rPr>
                <a:t> </a:t>
              </a:r>
              <a:r>
                <a:rPr lang="en-US" sz="1600" dirty="0" smtClean="0">
                  <a:latin typeface="Comic Sans MS"/>
                  <a:cs typeface="Comic Sans MS"/>
                </a:rPr>
                <a:t>dep. </a:t>
              </a:r>
              <a:r>
                <a:rPr lang="en-US" sz="1600" dirty="0" err="1" smtClean="0">
                  <a:latin typeface="Comic Sans MS"/>
                  <a:cs typeface="Comic Sans MS"/>
                </a:rPr>
                <a:t>distr’n</a:t>
              </a:r>
              <a:endParaRPr lang="en-US" sz="1600" baseline="-25000" dirty="0" smtClean="0">
                <a:latin typeface="Comic Sans MS"/>
                <a:cs typeface="Comic Sans MS"/>
              </a:endParaRPr>
            </a:p>
          </p:txBody>
        </p:sp>
      </p:grp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4F161-3BC9-8341-9758-427E94F1B74C}" type="datetime1">
              <a:rPr lang="en-US" altLang="ja-JP" smtClean="0"/>
              <a:t>9/21/13</a:t>
            </a:fld>
            <a:endParaRPr lang="en-US" altLang="ja-JP" dirty="0"/>
          </a:p>
        </p:txBody>
      </p:sp>
      <p:grpSp>
        <p:nvGrpSpPr>
          <p:cNvPr id="15" name="Gruppierung 50"/>
          <p:cNvGrpSpPr/>
          <p:nvPr/>
        </p:nvGrpSpPr>
        <p:grpSpPr>
          <a:xfrm>
            <a:off x="210664" y="4568318"/>
            <a:ext cx="8761467" cy="2322811"/>
            <a:chOff x="210664" y="4696598"/>
            <a:chExt cx="8761467" cy="2322811"/>
          </a:xfrm>
        </p:grpSpPr>
        <p:grpSp>
          <p:nvGrpSpPr>
            <p:cNvPr id="19" name="Gruppierung 48"/>
            <p:cNvGrpSpPr/>
            <p:nvPr/>
          </p:nvGrpSpPr>
          <p:grpSpPr>
            <a:xfrm>
              <a:off x="210664" y="4696598"/>
              <a:ext cx="8761467" cy="2094715"/>
              <a:chOff x="210664" y="4696598"/>
              <a:chExt cx="8761467" cy="2094715"/>
            </a:xfrm>
          </p:grpSpPr>
          <p:sp>
            <p:nvSpPr>
              <p:cNvPr id="12" name="Abgerundetes Rechteck 11"/>
              <p:cNvSpPr/>
              <p:nvPr/>
            </p:nvSpPr>
            <p:spPr>
              <a:xfrm>
                <a:off x="210664" y="4696598"/>
                <a:ext cx="8761467" cy="205654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542020" y="4819484"/>
                <a:ext cx="38357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physics of strong color fields</a:t>
                </a:r>
                <a:endParaRPr lang="en-US" sz="2000" b="1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grpSp>
            <p:nvGrpSpPr>
              <p:cNvPr id="20" name="Gruppierung 7"/>
              <p:cNvGrpSpPr/>
              <p:nvPr/>
            </p:nvGrpSpPr>
            <p:grpSpPr>
              <a:xfrm>
                <a:off x="2662053" y="5463398"/>
                <a:ext cx="670191" cy="524904"/>
                <a:chOff x="171450" y="2291391"/>
                <a:chExt cx="822748" cy="698500"/>
              </a:xfrm>
            </p:grpSpPr>
            <p:pic>
              <p:nvPicPr>
                <p:cNvPr id="38" name="Bild 3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291391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39" name="Textfeld 38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0" name="Textfeld 39"/>
              <p:cNvSpPr txBox="1"/>
              <p:nvPr/>
            </p:nvSpPr>
            <p:spPr>
              <a:xfrm>
                <a:off x="3158515" y="6352293"/>
                <a:ext cx="51010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how do hard probes in </a:t>
                </a:r>
                <a:r>
                  <a:rPr lang="en-US" sz="1600" dirty="0" err="1" smtClean="0">
                    <a:latin typeface="Comic Sans MS"/>
                    <a:cs typeface="Comic Sans MS"/>
                  </a:rPr>
                  <a:t>eA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 interact with the medium</a:t>
                </a:r>
              </a:p>
            </p:txBody>
          </p:sp>
          <p:grpSp>
            <p:nvGrpSpPr>
              <p:cNvPr id="28" name="Gruppierung 7"/>
              <p:cNvGrpSpPr/>
              <p:nvPr/>
            </p:nvGrpSpPr>
            <p:grpSpPr>
              <a:xfrm>
                <a:off x="2662053" y="6200943"/>
                <a:ext cx="670191" cy="590370"/>
                <a:chOff x="171450" y="2390176"/>
                <a:chExt cx="822748" cy="785616"/>
              </a:xfrm>
            </p:grpSpPr>
            <p:pic>
              <p:nvPicPr>
                <p:cNvPr id="45" name="Bild 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1450" y="2477292"/>
                  <a:ext cx="495300" cy="698500"/>
                </a:xfrm>
                <a:prstGeom prst="rect">
                  <a:avLst/>
                </a:prstGeom>
              </p:spPr>
            </p:pic>
            <p:sp>
              <p:nvSpPr>
                <p:cNvPr id="46" name="Textfeld 45"/>
                <p:cNvSpPr txBox="1"/>
                <p:nvPr/>
              </p:nvSpPr>
              <p:spPr>
                <a:xfrm>
                  <a:off x="809532" y="239017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400" b="1" dirty="0"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47" name="Textfeld 46"/>
              <p:cNvSpPr txBox="1"/>
              <p:nvPr/>
            </p:nvSpPr>
            <p:spPr>
              <a:xfrm>
                <a:off x="4627346" y="4783875"/>
                <a:ext cx="4095692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quantitatively probe the universality of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strong color fields in AA,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pA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 and </a:t>
                </a:r>
                <a:r>
                  <a:rPr lang="en-US" sz="1600" b="1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eA</a:t>
                </a:r>
                <a:endParaRPr lang="en-US" sz="16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3181819" y="5518084"/>
                <a:ext cx="5790312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understand in detail the transition to the non-linear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regime of strong gluon fields and the physics of saturation</a:t>
                </a:r>
              </a:p>
            </p:txBody>
          </p:sp>
        </p:grpSp>
        <p:pic>
          <p:nvPicPr>
            <p:cNvPr id="43" name="Bild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05" y="4835437"/>
              <a:ext cx="1687615" cy="2183972"/>
            </a:xfrm>
            <a:prstGeom prst="rect">
              <a:avLst/>
            </a:prstGeom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6344915" y="4178282"/>
            <a:ext cx="371165" cy="720971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Delays for the large ring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8764-0E9F-8C40-B6D3-108BA9DF74D5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41558" y="5626740"/>
            <a:ext cx="77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~40 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64589" y="6013795"/>
            <a:ext cx="3684055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527210" y="3846392"/>
            <a:ext cx="11909" cy="236058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77929" y="4178053"/>
            <a:ext cx="371165" cy="720971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976310" y="4535851"/>
            <a:ext cx="4980015" cy="291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4703648" y="4474073"/>
            <a:ext cx="1829190" cy="6469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2871769" y="4474073"/>
            <a:ext cx="1832378" cy="64695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862244" y="3846392"/>
            <a:ext cx="3187" cy="241053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4698019" y="3976506"/>
            <a:ext cx="182919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700965" y="3758808"/>
            <a:ext cx="2132" cy="11402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117184" y="718391"/>
            <a:ext cx="17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 smtClean="0"/>
              <a:t>10 GeV</a:t>
            </a:r>
            <a:r>
              <a:rPr lang="en-US" dirty="0" smtClean="0"/>
              <a:t>= 2.59 cm</a:t>
            </a:r>
            <a:endParaRPr lang="en-US" dirty="0"/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4704028" y="4345578"/>
            <a:ext cx="1829518" cy="190273"/>
          </a:xfrm>
          <a:prstGeom prst="straightConnector1">
            <a:avLst/>
          </a:prstGeom>
          <a:ln>
            <a:solidFill>
              <a:srgbClr val="FF66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114548" y="1011130"/>
            <a:ext cx="18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 smtClean="0"/>
              <a:t>9.1 GeV</a:t>
            </a:r>
            <a:r>
              <a:rPr lang="en-US" dirty="0" smtClean="0"/>
              <a:t>= 3.13 cm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4114548" y="1305414"/>
            <a:ext cx="18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 smtClean="0"/>
              <a:t>8.2 GeV</a:t>
            </a:r>
            <a:r>
              <a:rPr lang="en-US" dirty="0" smtClean="0"/>
              <a:t>= 3.85 cm</a:t>
            </a:r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2864589" y="4388846"/>
            <a:ext cx="1839558" cy="149922"/>
          </a:xfrm>
          <a:prstGeom prst="straightConnector1">
            <a:avLst/>
          </a:prstGeom>
          <a:ln>
            <a:solidFill>
              <a:srgbClr val="3366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121371" y="2522198"/>
            <a:ext cx="187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 smtClean="0"/>
              <a:t>4.6 GeV</a:t>
            </a:r>
            <a:r>
              <a:rPr lang="en-US" dirty="0" smtClean="0"/>
              <a:t>=12.26 cm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3704047" y="492625"/>
            <a:ext cx="292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magnet B=1.2 T L=1 m</a:t>
            </a:r>
            <a:endParaRPr lang="en-US" dirty="0"/>
          </a:p>
        </p:txBody>
      </p:sp>
      <p:cxnSp>
        <p:nvCxnSpPr>
          <p:cNvPr id="91" name="Straight Arrow Connector 90"/>
          <p:cNvCxnSpPr/>
          <p:nvPr/>
        </p:nvCxnSpPr>
        <p:spPr>
          <a:xfrm flipV="1">
            <a:off x="2878437" y="4428877"/>
            <a:ext cx="1829196" cy="113342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 flipV="1">
            <a:off x="4707633" y="4388846"/>
            <a:ext cx="1825591" cy="155257"/>
          </a:xfrm>
          <a:prstGeom prst="straightConnector1">
            <a:avLst/>
          </a:prstGeom>
          <a:ln>
            <a:solidFill>
              <a:srgbClr val="3366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 flipV="1">
            <a:off x="4704028" y="4426869"/>
            <a:ext cx="1829196" cy="113342"/>
          </a:xfrm>
          <a:prstGeom prst="straightConnector1">
            <a:avLst/>
          </a:prstGeom>
          <a:ln>
            <a:solidFill>
              <a:srgbClr val="008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2864589" y="4345578"/>
            <a:ext cx="1843044" cy="194634"/>
          </a:xfrm>
          <a:prstGeom prst="straightConnector1">
            <a:avLst/>
          </a:prstGeom>
          <a:ln>
            <a:solidFill>
              <a:srgbClr val="FF66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2868501" y="4305699"/>
            <a:ext cx="1829518" cy="235990"/>
          </a:xfrm>
          <a:prstGeom prst="straightConnector1">
            <a:avLst/>
          </a:prstGeom>
          <a:ln>
            <a:solidFill>
              <a:srgbClr val="A72B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 flipV="1">
            <a:off x="4707330" y="4305699"/>
            <a:ext cx="1829518" cy="235990"/>
          </a:xfrm>
          <a:prstGeom prst="straightConnector1">
            <a:avLst/>
          </a:prstGeom>
          <a:ln>
            <a:solidFill>
              <a:srgbClr val="A72B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5228175" y="3663063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m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4119363" y="1606628"/>
            <a:ext cx="18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 smtClean="0"/>
              <a:t>7.3 GeV</a:t>
            </a:r>
            <a:r>
              <a:rPr lang="en-US" dirty="0" smtClean="0"/>
              <a:t>= 4.86 cm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4121542" y="1912672"/>
            <a:ext cx="18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 smtClean="0"/>
              <a:t>6.4 GeV</a:t>
            </a:r>
            <a:r>
              <a:rPr lang="en-US" dirty="0" smtClean="0"/>
              <a:t>= 6.33 cm</a:t>
            </a:r>
            <a:endParaRPr lang="en-US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2878442" y="3976506"/>
            <a:ext cx="1829191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3448307" y="3653651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m</a:t>
            </a: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4512436" y="4175365"/>
            <a:ext cx="371165" cy="720971"/>
          </a:xfrm>
          <a:prstGeom prst="rect">
            <a:avLst/>
          </a:prstGeom>
          <a:solidFill>
            <a:srgbClr val="0000FF">
              <a:alpha val="27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120641" y="2215498"/>
            <a:ext cx="180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/>
              <a:t>5</a:t>
            </a:r>
            <a:r>
              <a:rPr lang="en-US" baseline="-25000" dirty="0" smtClean="0"/>
              <a:t>.5 GeV</a:t>
            </a:r>
            <a:r>
              <a:rPr lang="en-US" dirty="0" smtClean="0"/>
              <a:t>= 8.57 cm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4119933" y="3127136"/>
            <a:ext cx="192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 smtClean="0"/>
              <a:t>2.8 GeV</a:t>
            </a:r>
            <a:r>
              <a:rPr lang="en-US" dirty="0" smtClean="0"/>
              <a:t>=33.24 cm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110841" y="2801598"/>
            <a:ext cx="187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Δs</a:t>
            </a:r>
            <a:r>
              <a:rPr lang="en-US" baseline="-25000" dirty="0" smtClean="0"/>
              <a:t>3.7 GeV</a:t>
            </a:r>
            <a:r>
              <a:rPr lang="en-US" dirty="0" smtClean="0"/>
              <a:t>=18.98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13 at 5.4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99" y="2042021"/>
            <a:ext cx="6145771" cy="4677112"/>
          </a:xfrm>
          <a:prstGeom prst="rect">
            <a:avLst/>
          </a:prstGeom>
        </p:spPr>
      </p:pic>
      <p:sp>
        <p:nvSpPr>
          <p:cNvPr id="34817" name="Rectangle 5"/>
          <p:cNvSpPr>
            <a:spLocks noChangeArrowheads="1"/>
          </p:cNvSpPr>
          <p:nvPr/>
        </p:nvSpPr>
        <p:spPr bwMode="auto">
          <a:xfrm>
            <a:off x="1447800" y="990600"/>
            <a:ext cx="7454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Combined Function  (D):  Gradient =  -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17.9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T/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m  [September 12, 2013]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lang="en-US" b="1" baseline="-25000" dirty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= </a:t>
            </a:r>
            <a:r>
              <a:rPr lang="en-US" b="1" dirty="0" smtClean="0">
                <a:solidFill>
                  <a:srgbClr val="FF0000"/>
                </a:solidFill>
              </a:rPr>
              <a:t>0.10472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T,     B = B</a:t>
            </a:r>
            <a:r>
              <a:rPr lang="en-US" b="1" baseline="-25000" dirty="0" smtClean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+ G</a:t>
            </a:r>
            <a:r>
              <a:rPr lang="en-US" b="1" baseline="-25000" dirty="0" smtClean="0">
                <a:solidFill>
                  <a:srgbClr val="FF0000"/>
                </a:solidFill>
                <a:latin typeface="Calibri" pitchFamily="34" charset="0"/>
              </a:rPr>
              <a:t>d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x =  </a:t>
            </a:r>
            <a:r>
              <a:rPr lang="en-US" b="1" dirty="0" smtClean="0">
                <a:solidFill>
                  <a:srgbClr val="FF0000"/>
                </a:solidFill>
              </a:rPr>
              <a:t>0.10472 + (-17.9)</a:t>
            </a:r>
            <a:r>
              <a:rPr lang="en-US" b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b="1" dirty="0" smtClean="0">
                <a:solidFill>
                  <a:srgbClr val="FF0000"/>
                </a:solidFill>
              </a:rPr>
              <a:t>(-17.1 mm)=0.41 T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             Xmin ~    -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17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mm:   (By = 0.3680 T)</a:t>
            </a:r>
          </a:p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             Xmax ~   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   0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mm:   (By = </a:t>
            </a:r>
            <a:r>
              <a:rPr lang="en-US" b="1" dirty="0">
                <a:solidFill>
                  <a:srgbClr val="FF0000"/>
                </a:solidFill>
              </a:rPr>
              <a:t>0.10472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T)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9499" y="681979"/>
            <a:ext cx="191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WUZHENG MENG: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35B14-BC94-0042-867D-AA7F05EE3E6A}" type="datetime1">
              <a:rPr lang="en-US" smtClean="0"/>
              <a:t>9/21/13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939506" y="311227"/>
            <a:ext cx="4256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Large Arc Quads Requirements 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2713" y="403858"/>
            <a:ext cx="191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WUZHENG MENG: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A3A1-3E5C-6446-A1ED-CD82404C3E84}" type="datetime1">
              <a:rPr lang="en-US" smtClean="0"/>
              <a:t>9/21/13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Screen Shot 2013-09-13 at 5.45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8" y="883137"/>
            <a:ext cx="7571307" cy="5741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990600" y="457200"/>
            <a:ext cx="4256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Large Arc Quads Requirements 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9499" y="681979"/>
            <a:ext cx="191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WUZHENG MENG: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6DD29-B5D7-7244-9C00-283526C922B7}" type="datetime1">
              <a:rPr lang="en-US" smtClean="0"/>
              <a:t>9/21/13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33</a:t>
            </a:fld>
            <a:endParaRPr lang="en-US"/>
          </a:p>
        </p:txBody>
      </p:sp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1295400" y="914400"/>
            <a:ext cx="76934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Gradient 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=  </a:t>
            </a:r>
            <a:r>
              <a:rPr lang="en-US" sz="2000" b="1" dirty="0" smtClean="0">
                <a:solidFill>
                  <a:srgbClr val="FF0000"/>
                </a:solidFill>
              </a:rPr>
              <a:t>23.671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T/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m                                             September 12, 2013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lang="en-US" sz="2000" b="1" baseline="-25000" dirty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= </a:t>
            </a:r>
            <a:r>
              <a:rPr lang="en-US" sz="2000" b="1" dirty="0">
                <a:solidFill>
                  <a:srgbClr val="FF0000"/>
                </a:solidFill>
              </a:rPr>
              <a:t>0.10472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T                         Aperture  R &gt; 10 mm  (design R = 13.5 mm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B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 pitchFamily="34" charset="0"/>
              </a:rPr>
              <a:t>max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= B</a:t>
            </a:r>
            <a:r>
              <a:rPr lang="en-US" sz="2000" b="1" baseline="-25000" dirty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+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G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 pitchFamily="34" charset="0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x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 pitchFamily="34" charset="0"/>
              </a:rPr>
              <a:t>max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=  </a:t>
            </a:r>
            <a:r>
              <a:rPr lang="en-US" sz="2000" b="1" dirty="0">
                <a:solidFill>
                  <a:srgbClr val="FF0000"/>
                </a:solidFill>
              </a:rPr>
              <a:t>0.10472 + </a:t>
            </a:r>
            <a:r>
              <a:rPr lang="en-US" sz="2000" b="1" dirty="0" smtClean="0">
                <a:solidFill>
                  <a:srgbClr val="FF0000"/>
                </a:solidFill>
              </a:rPr>
              <a:t>(23.671)</a:t>
            </a:r>
            <a:r>
              <a:rPr lang="en-US" sz="20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olidFill>
                  <a:srgbClr val="FF0000"/>
                </a:solidFill>
              </a:rPr>
              <a:t>(-17.1 mm)</a:t>
            </a:r>
            <a:r>
              <a:rPr lang="en-US" sz="2000" b="1" dirty="0" smtClean="0">
                <a:solidFill>
                  <a:srgbClr val="FF0000"/>
                </a:solidFill>
              </a:rPr>
              <a:t>= - 0.3  </a:t>
            </a:r>
            <a:r>
              <a:rPr lang="en-US" sz="2000" b="1" dirty="0">
                <a:solidFill>
                  <a:srgbClr val="FF0000"/>
                </a:solidFill>
              </a:rPr>
              <a:t>T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Picture 5" descr="Screen Shot 2013-09-13 at 5.4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10" y="1930063"/>
            <a:ext cx="5985183" cy="44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3"/>
          <p:cNvSpPr txBox="1">
            <a:spLocks noChangeArrowheads="1"/>
          </p:cNvSpPr>
          <p:nvPr/>
        </p:nvSpPr>
        <p:spPr bwMode="auto">
          <a:xfrm>
            <a:off x="990600" y="457200"/>
            <a:ext cx="4256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Large Arc Quads Requirements 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1106" y="497313"/>
            <a:ext cx="191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WUZHENG MENG: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FE710-5566-3641-85AF-39AFC47EB335}" type="datetime1">
              <a:rPr lang="en-US" smtClean="0"/>
              <a:t>9/21/13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34</a:t>
            </a:fld>
            <a:endParaRPr lang="en-US"/>
          </a:p>
        </p:txBody>
      </p:sp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1295400" y="914400"/>
            <a:ext cx="76934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Gradient 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=  </a:t>
            </a:r>
            <a:r>
              <a:rPr lang="en-US" sz="2000" b="1" dirty="0" smtClean="0">
                <a:solidFill>
                  <a:srgbClr val="FF0000"/>
                </a:solidFill>
              </a:rPr>
              <a:t>23.671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T/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m                                             September 12, 2013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B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= </a:t>
            </a:r>
            <a:r>
              <a:rPr lang="en-US" sz="2000" b="1" dirty="0">
                <a:solidFill>
                  <a:srgbClr val="FF0000"/>
                </a:solidFill>
              </a:rPr>
              <a:t>0.10472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T               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Aperture 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R &gt; 10 mm  (design R = 13.5 mm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)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B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 pitchFamily="34" charset="0"/>
              </a:rPr>
              <a:t>max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= B</a:t>
            </a:r>
            <a:r>
              <a:rPr lang="en-US" sz="2000" b="1" baseline="-25000" dirty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 +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G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 pitchFamily="34" charset="0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x</a:t>
            </a:r>
            <a:r>
              <a:rPr lang="en-US" sz="2000" b="1" baseline="-25000" dirty="0" smtClean="0">
                <a:solidFill>
                  <a:srgbClr val="FF0000"/>
                </a:solidFill>
                <a:latin typeface="Calibri" pitchFamily="34" charset="0"/>
              </a:rPr>
              <a:t>max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</a:rPr>
              <a:t>=  </a:t>
            </a:r>
            <a:r>
              <a:rPr lang="en-US" sz="2000" b="1" dirty="0">
                <a:solidFill>
                  <a:srgbClr val="FF0000"/>
                </a:solidFill>
              </a:rPr>
              <a:t>0.10472 + </a:t>
            </a:r>
            <a:r>
              <a:rPr lang="en-US" sz="2000" b="1" dirty="0" smtClean="0">
                <a:solidFill>
                  <a:srgbClr val="FF0000"/>
                </a:solidFill>
              </a:rPr>
              <a:t>(23.671)</a:t>
            </a:r>
            <a:r>
              <a:rPr lang="en-US" sz="20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olidFill>
                  <a:srgbClr val="FF0000"/>
                </a:solidFill>
              </a:rPr>
              <a:t>(-17.1 mm)</a:t>
            </a:r>
            <a:r>
              <a:rPr lang="en-US" sz="2000" b="1" dirty="0" smtClean="0">
                <a:solidFill>
                  <a:srgbClr val="FF0000"/>
                </a:solidFill>
              </a:rPr>
              <a:t>= - 0.3  </a:t>
            </a:r>
            <a:r>
              <a:rPr lang="en-US" sz="2000" b="1" dirty="0">
                <a:solidFill>
                  <a:srgbClr val="FF0000"/>
                </a:solidFill>
              </a:rPr>
              <a:t>T</a:t>
            </a:r>
            <a:endParaRPr lang="en-US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Picture 5" descr="Screen Shot 2013-09-13 at 5.45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28" y="1944661"/>
            <a:ext cx="6197435" cy="462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29"/>
          <p:cNvGrpSpPr>
            <a:grpSpLocks/>
          </p:cNvGrpSpPr>
          <p:nvPr/>
        </p:nvGrpSpPr>
        <p:grpSpPr bwMode="auto">
          <a:xfrm>
            <a:off x="-14598" y="1600200"/>
            <a:ext cx="2919413" cy="3509963"/>
            <a:chOff x="-3" y="1600197"/>
            <a:chExt cx="2919439" cy="3509668"/>
          </a:xfrm>
        </p:grpSpPr>
        <p:pic>
          <p:nvPicPr>
            <p:cNvPr id="14352" name="Picture 7" descr="C:\SR_Magnets\CalcMagnets\eRHIC_FFAG\graphs\case2_geom_math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1600197"/>
              <a:ext cx="2919439" cy="3352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50838" y="4647941"/>
              <a:ext cx="563567" cy="4619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  <a:cs typeface="Arial" charset="0"/>
                </a:rPr>
                <a:t>PM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52613" y="4647941"/>
              <a:ext cx="620719" cy="4619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400" smtClean="0">
                  <a:solidFill>
                    <a:srgbClr val="3366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  <a:cs typeface="Arial" charset="0"/>
                </a:rPr>
                <a:t>Iron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533402" y="4038392"/>
              <a:ext cx="328616" cy="6857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838204" y="4038392"/>
              <a:ext cx="762007" cy="6857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57201" y="2971682"/>
              <a:ext cx="457204" cy="17524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685803" y="2971682"/>
              <a:ext cx="990609" cy="17524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1295409" y="3809811"/>
              <a:ext cx="533405" cy="91432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1981215" y="3809811"/>
              <a:ext cx="0" cy="91432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133616" y="2971682"/>
              <a:ext cx="228602" cy="17524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ight Arrow 46"/>
            <p:cNvSpPr/>
            <p:nvPr/>
          </p:nvSpPr>
          <p:spPr>
            <a:xfrm>
              <a:off x="838204" y="3733618"/>
              <a:ext cx="228602" cy="152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8" name="Right Arrow 47"/>
            <p:cNvSpPr/>
            <p:nvPr/>
          </p:nvSpPr>
          <p:spPr>
            <a:xfrm flipH="1">
              <a:off x="1524011" y="3733618"/>
              <a:ext cx="228602" cy="152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1524011" y="2666907"/>
              <a:ext cx="228602" cy="152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Right Arrow 49"/>
            <p:cNvSpPr/>
            <p:nvPr/>
          </p:nvSpPr>
          <p:spPr>
            <a:xfrm flipH="1">
              <a:off x="838204" y="2666907"/>
              <a:ext cx="228602" cy="1523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1295409" y="2971682"/>
              <a:ext cx="609605" cy="17524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38" name="Picture 2" descr="C:\SR_Magnets\CalcMagnets\eRHIC_FFAG\graphs\case2_Byvs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676400"/>
            <a:ext cx="2994841" cy="194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SR_Magnets\CalcMagnets\eRHIC_FFAG\graphs\case2_IByvs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4379914"/>
            <a:ext cx="2994841" cy="194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:\SR_Magnets\CalcMagnets\eRHIC_FFAG\graphs\case2_dIBydXvs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05" y="1711801"/>
            <a:ext cx="2970921" cy="191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SR_Magnets\CalcMagnets\eRHIC_FFAG\graphs\case2_ByvsZ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16" y="4420939"/>
            <a:ext cx="2976225" cy="190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en-US" sz="36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Test RADIA Simulations for e-RHIC FFAG Magnet: Hybrid PM </a:t>
            </a:r>
            <a:r>
              <a:rPr lang="ja-JP" altLang="en-US" sz="36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“</a:t>
            </a:r>
            <a:r>
              <a:rPr lang="en-US" sz="36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Wiggler Type</a:t>
            </a:r>
            <a:r>
              <a:rPr lang="ja-JP" altLang="en-US" sz="36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”</a:t>
            </a:r>
            <a:r>
              <a:rPr lang="en-US" sz="36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 Geometry–Oleg Tchoubar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988" y="1143000"/>
            <a:ext cx="12684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3D Model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6450" y="1143000"/>
            <a:ext cx="2139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B</a:t>
            </a:r>
            <a:r>
              <a:rPr lang="en-US" sz="2400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y</a:t>
            </a: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 vs X in Center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886200"/>
            <a:ext cx="24368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∫B</a:t>
            </a:r>
            <a:r>
              <a:rPr lang="en-US" sz="2400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y</a:t>
            </a: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dz vs X in Center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7303" y="1143000"/>
            <a:ext cx="30972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d(∫B</a:t>
            </a:r>
            <a:r>
              <a:rPr lang="en-US" sz="2400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y</a:t>
            </a: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dz)/dx vs X in Center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29443" y="3886200"/>
            <a:ext cx="27955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B</a:t>
            </a:r>
            <a:r>
              <a:rPr lang="en-US" sz="2400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y</a:t>
            </a: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 vs Z </a:t>
            </a:r>
            <a:r>
              <a:rPr lang="en-US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Arial" charset="0"/>
              </a:rPr>
              <a:t>at x = -12 mm, y = 0 </a:t>
            </a:r>
          </a:p>
        </p:txBody>
      </p:sp>
      <p:sp>
        <p:nvSpPr>
          <p:cNvPr id="14348" name="TextBox 30"/>
          <p:cNvSpPr txBox="1">
            <a:spLocks noChangeArrowheads="1"/>
          </p:cNvSpPr>
          <p:nvPr/>
        </p:nvSpPr>
        <p:spPr bwMode="auto">
          <a:xfrm>
            <a:off x="152400" y="5222963"/>
            <a:ext cx="1468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3366FF"/>
                </a:solidFill>
                <a:latin typeface="Arial Narrow" charset="0"/>
              </a:rPr>
              <a:t>Min. Gap: 15 mm</a:t>
            </a:r>
          </a:p>
        </p:txBody>
      </p:sp>
      <p:sp>
        <p:nvSpPr>
          <p:cNvPr id="14349" name="TextBox 32"/>
          <p:cNvSpPr txBox="1">
            <a:spLocks noChangeArrowheads="1"/>
          </p:cNvSpPr>
          <p:nvPr/>
        </p:nvSpPr>
        <p:spPr bwMode="auto">
          <a:xfrm>
            <a:off x="152400" y="6142125"/>
            <a:ext cx="180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3366FF"/>
                </a:solidFill>
                <a:latin typeface="Arial Narrow" charset="0"/>
              </a:rPr>
              <a:t>PM Volume: 0.002 m</a:t>
            </a:r>
            <a:r>
              <a:rPr lang="en-US" sz="1600" baseline="30000" dirty="0">
                <a:solidFill>
                  <a:srgbClr val="3366FF"/>
                </a:solidFill>
                <a:latin typeface="Arial Narrow" charset="0"/>
              </a:rPr>
              <a:t>3</a:t>
            </a:r>
          </a:p>
        </p:txBody>
      </p:sp>
      <p:sp>
        <p:nvSpPr>
          <p:cNvPr id="14350" name="TextBox 33"/>
          <p:cNvSpPr txBox="1">
            <a:spLocks noChangeArrowheads="1"/>
          </p:cNvSpPr>
          <p:nvPr/>
        </p:nvSpPr>
        <p:spPr bwMode="auto">
          <a:xfrm>
            <a:off x="152400" y="5837325"/>
            <a:ext cx="2728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3366FF"/>
                </a:solidFill>
                <a:latin typeface="Arial Narrow" charset="0"/>
              </a:rPr>
              <a:t>PM Material: Sm</a:t>
            </a:r>
            <a:r>
              <a:rPr lang="en-US" sz="1600" baseline="-25000" dirty="0">
                <a:solidFill>
                  <a:srgbClr val="3366FF"/>
                </a:solidFill>
                <a:latin typeface="Arial Narrow" charset="0"/>
              </a:rPr>
              <a:t>2</a:t>
            </a:r>
            <a:r>
              <a:rPr lang="en-US" sz="1600" dirty="0">
                <a:solidFill>
                  <a:srgbClr val="3366FF"/>
                </a:solidFill>
                <a:latin typeface="Arial Narrow" charset="0"/>
              </a:rPr>
              <a:t>Co</a:t>
            </a:r>
            <a:r>
              <a:rPr lang="en-US" sz="1600" baseline="-25000" dirty="0">
                <a:solidFill>
                  <a:srgbClr val="3366FF"/>
                </a:solidFill>
                <a:latin typeface="Arial Narrow" charset="0"/>
              </a:rPr>
              <a:t>17</a:t>
            </a:r>
            <a:r>
              <a:rPr lang="en-US" sz="1600" dirty="0">
                <a:solidFill>
                  <a:srgbClr val="3366FF"/>
                </a:solidFill>
                <a:latin typeface="Arial Narrow" charset="0"/>
              </a:rPr>
              <a:t>, B</a:t>
            </a:r>
            <a:r>
              <a:rPr lang="en-US" sz="1600" baseline="-25000" dirty="0">
                <a:solidFill>
                  <a:srgbClr val="3366FF"/>
                </a:solidFill>
                <a:latin typeface="Arial Narrow" charset="0"/>
              </a:rPr>
              <a:t>r</a:t>
            </a:r>
            <a:r>
              <a:rPr lang="en-US" sz="1600" dirty="0">
                <a:solidFill>
                  <a:srgbClr val="3366FF"/>
                </a:solidFill>
                <a:latin typeface="Arial Narrow" charset="0"/>
              </a:rPr>
              <a:t> = 1.05 T</a:t>
            </a:r>
            <a:endParaRPr lang="en-US" sz="1600" baseline="30000" dirty="0">
              <a:solidFill>
                <a:srgbClr val="3366FF"/>
              </a:solidFill>
              <a:latin typeface="Arial Narrow" charset="0"/>
            </a:endParaRPr>
          </a:p>
        </p:txBody>
      </p:sp>
      <p:sp>
        <p:nvSpPr>
          <p:cNvPr id="14351" name="TextBox 34"/>
          <p:cNvSpPr txBox="1">
            <a:spLocks noChangeArrowheads="1"/>
          </p:cNvSpPr>
          <p:nvPr/>
        </p:nvSpPr>
        <p:spPr bwMode="auto">
          <a:xfrm>
            <a:off x="152400" y="5532525"/>
            <a:ext cx="1635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3366FF"/>
                </a:solidFill>
                <a:latin typeface="Arial Narrow" charset="0"/>
              </a:rPr>
              <a:t>Iron Length: 0.49 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08E4-1F61-674A-BF7F-F9E3F8E981AA}" type="datetime1">
              <a:rPr lang="en-US" smtClean="0"/>
              <a:t>9/21/13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6907"/>
          </a:xfrm>
        </p:spPr>
        <p:txBody>
          <a:bodyPr/>
          <a:lstStyle/>
          <a:p>
            <a:r>
              <a:rPr lang="en-US" dirty="0" smtClean="0"/>
              <a:t>Bypasses around Detectors</a:t>
            </a:r>
            <a:br>
              <a:rPr lang="en-US" dirty="0" smtClean="0"/>
            </a:br>
            <a:r>
              <a:rPr lang="en-US" dirty="0" smtClean="0"/>
              <a:t>and straight section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DC371-9F1A-2B4A-9232-94E8EB5B615F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36</a:t>
            </a:fld>
            <a:endParaRPr lang="en-US"/>
          </a:p>
        </p:txBody>
      </p:sp>
      <p:sp>
        <p:nvSpPr>
          <p:cNvPr id="7" name="Block Arc 6"/>
          <p:cNvSpPr>
            <a:spLocks noChangeAspect="1"/>
          </p:cNvSpPr>
          <p:nvPr/>
        </p:nvSpPr>
        <p:spPr>
          <a:xfrm rot="16200000">
            <a:off x="5081883" y="435226"/>
            <a:ext cx="4480560" cy="4480560"/>
          </a:xfrm>
          <a:prstGeom prst="blockArc">
            <a:avLst>
              <a:gd name="adj1" fmla="val 10800000"/>
              <a:gd name="adj2" fmla="val 13838538"/>
              <a:gd name="adj3" fmla="val 3589"/>
            </a:avLst>
          </a:prstGeom>
          <a:solidFill>
            <a:srgbClr val="4AFCFA">
              <a:alpha val="31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23822" y="3178669"/>
            <a:ext cx="1653675" cy="154672"/>
          </a:xfrm>
          <a:prstGeom prst="rect">
            <a:avLst/>
          </a:prstGeom>
          <a:solidFill>
            <a:srgbClr val="4AFCFA">
              <a:alpha val="32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9248" y="3433619"/>
            <a:ext cx="2589903" cy="2807534"/>
          </a:xfrm>
          <a:prstGeom prst="rect">
            <a:avLst/>
          </a:prstGeom>
          <a:solidFill>
            <a:srgbClr val="FF0000">
              <a:alpha val="16000"/>
            </a:srgbClr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13553" y="4837386"/>
            <a:ext cx="7587992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Block Arc 14"/>
          <p:cNvSpPr>
            <a:spLocks noChangeAspect="1"/>
          </p:cNvSpPr>
          <p:nvPr/>
        </p:nvSpPr>
        <p:spPr>
          <a:xfrm rot="5400000">
            <a:off x="1743561" y="3172361"/>
            <a:ext cx="4480560" cy="4480560"/>
          </a:xfrm>
          <a:prstGeom prst="blockArc">
            <a:avLst>
              <a:gd name="adj1" fmla="val 10800000"/>
              <a:gd name="adj2" fmla="val 13838538"/>
              <a:gd name="adj3" fmla="val 3589"/>
            </a:avLst>
          </a:prstGeom>
          <a:solidFill>
            <a:srgbClr val="4AFCFA">
              <a:alpha val="31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36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THREE possible solutions for matching </a:t>
            </a:r>
            <a:br>
              <a:rPr lang="en-US" dirty="0" smtClean="0"/>
            </a:br>
            <a:r>
              <a:rPr lang="en-US" dirty="0" smtClean="0"/>
              <a:t>NS-FFAG to Linac: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6C4D2-6F3C-084D-A88A-3A2A9FC4932F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37</a:t>
            </a:fld>
            <a:endParaRPr lang="en-US"/>
          </a:p>
        </p:txBody>
      </p:sp>
      <p:pic>
        <p:nvPicPr>
          <p:cNvPr id="20" name="Picture 19" descr="Screen Shot 2012-10-17 at 3.17.44 PM.png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7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9" y="1184792"/>
            <a:ext cx="6833760" cy="5308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2236" y="1312259"/>
            <a:ext cx="5468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With the special straight section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With few special arc cells at  the end of NS-FFAG arc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The simplest is by the spreaders and combiners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Shot 2012-10-24 at 3.08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561167"/>
            <a:ext cx="8509000" cy="2908300"/>
          </a:xfrm>
          <a:prstGeom prst="rect">
            <a:avLst/>
          </a:prstGeom>
        </p:spPr>
      </p:pic>
      <p:pic>
        <p:nvPicPr>
          <p:cNvPr id="9" name="Picture 8" descr="Screen shot 2012-03-04 at 3.34.3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237"/>
            <a:ext cx="9144000" cy="535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10-24 at 9.2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" y="466219"/>
            <a:ext cx="4267617" cy="2027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Jefferson Lab patent: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465D-84BB-844D-882A-33D7E9FFA159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Screen shot 2012-03-04 at 3.34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5537"/>
            <a:ext cx="5387480" cy="3154366"/>
          </a:xfrm>
          <a:prstGeom prst="rect">
            <a:avLst/>
          </a:prstGeom>
        </p:spPr>
      </p:pic>
      <p:pic>
        <p:nvPicPr>
          <p:cNvPr id="9" name="Picture 8" descr="Screen Shot 2012-10-24 at 9.26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96" y="913317"/>
            <a:ext cx="4488004" cy="841782"/>
          </a:xfrm>
          <a:prstGeom prst="rect">
            <a:avLst/>
          </a:prstGeom>
        </p:spPr>
      </p:pic>
      <p:pic>
        <p:nvPicPr>
          <p:cNvPr id="10" name="Picture 9" descr="Screen Shot 2012-10-24 at 9.26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82" y="1884248"/>
            <a:ext cx="2729418" cy="2578846"/>
          </a:xfrm>
          <a:prstGeom prst="rect">
            <a:avLst/>
          </a:prstGeom>
        </p:spPr>
      </p:pic>
      <p:pic>
        <p:nvPicPr>
          <p:cNvPr id="12" name="Picture 11" descr="Screen Shot 2012-10-24 at 9.29.3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323" y="3075137"/>
            <a:ext cx="1812460" cy="47570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5803" y="3205537"/>
            <a:ext cx="155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Gantry Patent: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Misalignment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51094" y="842852"/>
            <a:ext cx="9144000" cy="5513498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Arial"/>
                <a:cs typeface="Arial"/>
              </a:rPr>
              <a:t>E1=0.0001;	!Simple MAs (DX,DY,DS)</a:t>
            </a:r>
          </a:p>
          <a:p>
            <a:r>
              <a:rPr lang="en-US" sz="1400" dirty="0">
                <a:latin typeface="Arial"/>
                <a:cs typeface="Arial"/>
              </a:rPr>
              <a:t>E2=0.00005;	!Lengthwise Rotation MAs (about Y and X axis) scaled to the Elements' lengths </a:t>
            </a:r>
          </a:p>
          <a:p>
            <a:r>
              <a:rPr lang="en-US" sz="1400" dirty="0" smtClean="0">
                <a:latin typeface="Arial"/>
                <a:cs typeface="Arial"/>
              </a:rPr>
              <a:t>E3</a:t>
            </a:r>
            <a:r>
              <a:rPr lang="en-US" sz="1400" dirty="0">
                <a:latin typeface="Arial"/>
                <a:cs typeface="Arial"/>
              </a:rPr>
              <a:t>=0.00005; 	!Twist Rotation about S axis (</a:t>
            </a:r>
            <a:r>
              <a:rPr lang="en-US" sz="1400" dirty="0" smtClean="0">
                <a:latin typeface="Arial"/>
                <a:cs typeface="Arial"/>
              </a:rPr>
              <a:t>rad) </a:t>
            </a:r>
            <a:r>
              <a:rPr lang="en-US" sz="1400" dirty="0">
                <a:latin typeface="Arial"/>
                <a:cs typeface="Arial"/>
              </a:rPr>
              <a:t>1 degree= .01745 </a:t>
            </a:r>
            <a:r>
              <a:rPr lang="en-US" sz="1400" dirty="0" smtClean="0">
                <a:latin typeface="Arial"/>
                <a:cs typeface="Arial"/>
              </a:rPr>
              <a:t>rad</a:t>
            </a:r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use, period=ARC;</a:t>
            </a: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select, flag=error, clear;</a:t>
            </a:r>
          </a:p>
          <a:p>
            <a:r>
              <a:rPr lang="en-US" sz="1400" dirty="0">
                <a:latin typeface="Arial"/>
                <a:cs typeface="Arial"/>
              </a:rPr>
              <a:t>select, flag=error, class=rbend;</a:t>
            </a:r>
          </a:p>
          <a:p>
            <a:r>
              <a:rPr lang="en-US" sz="1400" dirty="0">
                <a:latin typeface="Arial"/>
                <a:cs typeface="Arial"/>
              </a:rPr>
              <a:t>EOPTION,SEED=101;</a:t>
            </a:r>
          </a:p>
          <a:p>
            <a:r>
              <a:rPr lang="en-US" sz="1400" dirty="0">
                <a:latin typeface="Arial"/>
                <a:cs typeface="Arial"/>
              </a:rPr>
              <a:t>EALIGN, DX:=tgauss(2.5)*E1, DY:=tgauss(2.5)*E1, DS:=tgauss(2.5)*E1,</a:t>
            </a:r>
          </a:p>
          <a:p>
            <a:r>
              <a:rPr lang="en-US" sz="1400" dirty="0">
                <a:latin typeface="Arial"/>
                <a:cs typeface="Arial"/>
              </a:rPr>
              <a:t>DPHI:=tgauss(2.5)*E2, DTHETA:=tgauss(2.5)*E2, DPSI:=tgauss(2.5)*E3</a:t>
            </a:r>
            <a:r>
              <a:rPr lang="en-US" sz="1400" dirty="0" smtClean="0">
                <a:latin typeface="Arial"/>
                <a:cs typeface="Arial"/>
              </a:rPr>
              <a:t>;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!EPRINT, full=true</a:t>
            </a:r>
            <a:r>
              <a:rPr lang="en-US" sz="1400" dirty="0" smtClean="0">
                <a:latin typeface="Arial"/>
                <a:cs typeface="Arial"/>
              </a:rPr>
              <a:t>;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PTC_ALIGN;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DA8E-2971-0B43-9A71-2D0FFDA3DFF4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609600"/>
          </a:xfrm>
        </p:spPr>
        <p:txBody>
          <a:bodyPr/>
          <a:lstStyle/>
          <a:p>
            <a:r>
              <a:rPr lang="en-US" sz="2600" dirty="0" smtClean="0"/>
              <a:t>The Probe: Deep Inelastic Scattering</a:t>
            </a:r>
            <a:endParaRPr lang="en-US" sz="26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89F7E-DE23-3B4E-BDD8-BB0BE2BDAFCE}" type="datetime1">
              <a:rPr lang="en-US" altLang="ja-JP" smtClean="0"/>
              <a:t>9/21/13</a:t>
            </a:fld>
            <a:endParaRPr lang="en-US" altLang="ja-JP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4</a:t>
            </a:fld>
            <a:endParaRPr lang="en-US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 l="3337" t="5580" r="1112" b="697"/>
          <a:stretch>
            <a:fillRect/>
          </a:stretch>
        </p:blipFill>
        <p:spPr bwMode="auto">
          <a:xfrm>
            <a:off x="63501" y="999768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69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2588" y="965200"/>
            <a:ext cx="2984500" cy="2603500"/>
          </a:xfrm>
          <a:prstGeom prst="rect">
            <a:avLst/>
          </a:prstGeom>
          <a:noFill/>
        </p:spPr>
      </p:pic>
      <p:sp>
        <p:nvSpPr>
          <p:cNvPr id="113669" name="Rectangle 5"/>
          <p:cNvSpPr>
            <a:spLocks/>
          </p:cNvSpPr>
          <p:nvPr/>
        </p:nvSpPr>
        <p:spPr bwMode="auto">
          <a:xfrm>
            <a:off x="7349066" y="9990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344838" y="20447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192432" y="28617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0" y="3327400"/>
            <a:ext cx="127000" cy="2032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65100" y="82550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5451475"/>
            <a:ext cx="1219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proton_hr_ge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38700" y="4530725"/>
            <a:ext cx="1133475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15000" y="3981450"/>
            <a:ext cx="1176338" cy="830263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Quark splits</a:t>
            </a:r>
          </a:p>
          <a:p>
            <a:r>
              <a:rPr lang="en-US" sz="1200"/>
              <a:t>into gluon</a:t>
            </a:r>
          </a:p>
          <a:p>
            <a:r>
              <a:rPr lang="en-US" sz="1200"/>
              <a:t>splits</a:t>
            </a:r>
          </a:p>
          <a:p>
            <a:r>
              <a:rPr lang="en-US" sz="1200"/>
              <a:t>into quarks …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788" y="4533900"/>
            <a:ext cx="11699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79638" y="5108575"/>
            <a:ext cx="12954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5213" y="3556000"/>
            <a:ext cx="1212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rcRect r="43564"/>
          <a:stretch>
            <a:fillRect/>
          </a:stretch>
        </p:blipFill>
        <p:spPr bwMode="auto">
          <a:xfrm>
            <a:off x="2741613" y="4010025"/>
            <a:ext cx="12112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783013" y="3994150"/>
            <a:ext cx="1030287" cy="461963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Gluon splits</a:t>
            </a:r>
          </a:p>
          <a:p>
            <a:r>
              <a:rPr lang="en-US" sz="1200"/>
              <a:t>into quarks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406400" y="4365625"/>
            <a:ext cx="6197600" cy="173990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99175" y="5970588"/>
            <a:ext cx="1895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higher √s</a:t>
            </a:r>
          </a:p>
          <a:p>
            <a:pPr algn="ctr"/>
            <a:r>
              <a:rPr lang="en-US" sz="1400"/>
              <a:t>increases resolution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549900" y="5940425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-19</a:t>
            </a:r>
            <a:r>
              <a:rPr lang="en-US" sz="1600"/>
              <a:t>m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rot="5400000">
            <a:off x="5619751" y="5832475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651000" y="4886325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-16</a:t>
            </a:r>
            <a:r>
              <a:rPr lang="en-US" sz="1600"/>
              <a:t>m</a:t>
            </a: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rot="5400000">
            <a:off x="1720851" y="4778375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9" grpId="0"/>
      <p:bldP spid="40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E1=50 </a:t>
            </a:r>
            <a:r>
              <a:rPr lang="en-US" dirty="0" err="1" smtClean="0">
                <a:latin typeface="Arial"/>
                <a:cs typeface="Arial"/>
              </a:rPr>
              <a:t>μm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5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33" y="1600200"/>
            <a:ext cx="6545818" cy="49335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BC876-6BEA-E349-936F-EE5552C5BB56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282C-27F8-4B47-8D3D-BCF5FC995C6A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7FDB-5746-F547-ABB3-97874C118EDE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5977-C3FD-B34B-A241-575D349745C8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FF707-F7DC-6049-94E2-51A00A93F336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0BE9-5849-614D-9695-EBE8016B318C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E1=150μm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15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44" y="1600200"/>
            <a:ext cx="6534652" cy="492513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DBF92-7C56-B34E-A82E-EF1403E5499E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AEE5-6606-A944-ADAE-18442FE59BD6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0F4D-531C-F14D-A7D1-D8B6D2A19080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9387-C9C9-4240-B1BA-A2AB0071795E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3"/>
          <p:cNvSpPr txBox="1">
            <a:spLocks noChangeArrowheads="1"/>
          </p:cNvSpPr>
          <p:nvPr/>
        </p:nvSpPr>
        <p:spPr bwMode="auto">
          <a:xfrm>
            <a:off x="0" y="546100"/>
            <a:ext cx="54102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133350" bIns="45720" numCol="1" anchor="t" anchorCtr="0" compatLnSpc="1">
            <a:prstTxWarp prst="textNoShape">
              <a:avLst/>
            </a:prstTxWarp>
          </a:bodyPr>
          <a:lstStyle/>
          <a:p>
            <a:pPr marL="266700" marR="0" lvl="0" indent="-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charset="2"/>
              <a:buChar char="q"/>
              <a:tabLst/>
              <a:defRPr/>
            </a:pPr>
            <a:r>
              <a:rPr kumimoji="1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kern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+mn-ea"/>
                <a:cs typeface="Comic Sans MS"/>
              </a:rPr>
              <a:t>current theory (DGLAP) has a </a:t>
            </a:r>
          </a:p>
          <a:p>
            <a:pPr marL="266700" marR="0" lvl="0" indent="-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tabLst/>
              <a:defRPr/>
            </a:pPr>
            <a:r>
              <a:rPr lang="en-US" kern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+mn-ea"/>
                <a:cs typeface="Comic Sans MS"/>
              </a:rPr>
              <a:t>   built </a:t>
            </a:r>
            <a:r>
              <a:rPr kumimoji="1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in energy catastrophe</a:t>
            </a:r>
            <a:endParaRPr kumimoji="1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/>
              <a:ea typeface="+mn-ea"/>
              <a:cs typeface="Comic Sans MS"/>
            </a:endParaRPr>
          </a:p>
          <a:p>
            <a:pPr marL="266700" marR="0" lvl="0" indent="-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tabLst/>
              <a:defRPr/>
            </a:pPr>
            <a:r>
              <a:rPr lang="en-US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+mn-ea"/>
                <a:cs typeface="Comic Sans MS"/>
                <a:sym typeface="Wingdings"/>
              </a:rPr>
              <a:t></a:t>
            </a:r>
            <a:r>
              <a:rPr lang="en-US" kern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+mn-ea"/>
                <a:cs typeface="Comic Sans MS"/>
                <a:sym typeface="Wingdings"/>
              </a:rPr>
              <a:t> G rapid raise violates</a:t>
            </a:r>
            <a:r>
              <a:rPr lang="en-US" kern="0" noProof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+mn-ea"/>
                <a:cs typeface="Comic Sans MS"/>
              </a:rPr>
              <a:t> unitary bound</a:t>
            </a:r>
            <a:r>
              <a:rPr lang="en-US" kern="0" noProof="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marL="723900" lvl="1" indent="-227013">
              <a:lnSpc>
                <a:spcPct val="150000"/>
              </a:lnSpc>
              <a:buClr>
                <a:srgbClr val="0000FF"/>
              </a:buClr>
            </a:pPr>
            <a:endParaRPr kumimoji="1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8" name="Title 187"/>
          <p:cNvSpPr>
            <a:spLocks noGrp="1"/>
          </p:cNvSpPr>
          <p:nvPr>
            <p:ph type="title"/>
          </p:nvPr>
        </p:nvSpPr>
        <p:spPr>
          <a:xfrm>
            <a:off x="762000" y="0"/>
            <a:ext cx="8585200" cy="609600"/>
          </a:xfrm>
        </p:spPr>
        <p:txBody>
          <a:bodyPr/>
          <a:lstStyle/>
          <a:p>
            <a:pPr algn="ctr"/>
            <a:r>
              <a:rPr lang="en-US" sz="2500" dirty="0" smtClean="0"/>
              <a:t>How many gluons have space in </a:t>
            </a:r>
            <a:r>
              <a:rPr lang="en-US" sz="2500" dirty="0"/>
              <a:t>A</a:t>
            </a:r>
            <a:r>
              <a:rPr lang="en-US" sz="2500" dirty="0" smtClean="0"/>
              <a:t> proton?</a:t>
            </a:r>
            <a:endParaRPr lang="en-US" sz="2500" dirty="0"/>
          </a:p>
        </p:txBody>
      </p:sp>
      <p:sp>
        <p:nvSpPr>
          <p:cNvPr id="211" name="Date Placeholder 2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E03E2-398B-3948-BE6C-33127DEA0D0A}" type="datetime1">
              <a:rPr lang="en-US" altLang="ja-JP" smtClean="0"/>
              <a:t>9/21/13</a:t>
            </a:fld>
            <a:endParaRPr lang="en-US" altLang="ja-JP" dirty="0"/>
          </a:p>
        </p:txBody>
      </p:sp>
      <p:sp>
        <p:nvSpPr>
          <p:cNvPr id="208" name="Slide Number Placeholder 2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</a:t>
            </a:fld>
            <a:endParaRPr lang="en-US" altLang="ja-JP"/>
          </a:p>
        </p:txBody>
      </p:sp>
      <p:sp>
        <p:nvSpPr>
          <p:cNvPr id="18436" name="Oval 17"/>
          <p:cNvSpPr>
            <a:spLocks noChangeArrowheads="1"/>
          </p:cNvSpPr>
          <p:nvPr/>
        </p:nvSpPr>
        <p:spPr bwMode="auto">
          <a:xfrm>
            <a:off x="4516438" y="1277938"/>
            <a:ext cx="754062" cy="3154362"/>
          </a:xfrm>
          <a:prstGeom prst="ellipse">
            <a:avLst/>
          </a:prstGeom>
          <a:solidFill>
            <a:srgbClr val="FFFEE7"/>
          </a:solidFill>
          <a:ln w="31750">
            <a:solidFill>
              <a:srgbClr val="FFFF66"/>
            </a:solidFill>
            <a:round/>
            <a:headEnd/>
            <a:tailEnd/>
          </a:ln>
          <a:effectLst>
            <a:glow rad="101600">
              <a:schemeClr val="bg1">
                <a:lumMod val="7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/>
          <a:p>
            <a:endParaRPr lang="en-US"/>
          </a:p>
        </p:txBody>
      </p:sp>
      <p:cxnSp>
        <p:nvCxnSpPr>
          <p:cNvPr id="18437" name="Straight Connector 22"/>
          <p:cNvCxnSpPr>
            <a:cxnSpLocks noChangeShapeType="1"/>
          </p:cNvCxnSpPr>
          <p:nvPr/>
        </p:nvCxnSpPr>
        <p:spPr bwMode="auto">
          <a:xfrm>
            <a:off x="4800600" y="3543300"/>
            <a:ext cx="33147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8" name="Straight Connector 84"/>
          <p:cNvCxnSpPr>
            <a:cxnSpLocks noChangeShapeType="1"/>
          </p:cNvCxnSpPr>
          <p:nvPr/>
        </p:nvCxnSpPr>
        <p:spPr bwMode="auto">
          <a:xfrm flipV="1">
            <a:off x="6650038" y="4152900"/>
            <a:ext cx="779462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9" name="Straight Connector 86"/>
          <p:cNvCxnSpPr>
            <a:cxnSpLocks noChangeShapeType="1"/>
          </p:cNvCxnSpPr>
          <p:nvPr/>
        </p:nvCxnSpPr>
        <p:spPr bwMode="auto">
          <a:xfrm rot="16200000" flipH="1">
            <a:off x="6927850" y="4019551"/>
            <a:ext cx="185737" cy="741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 206"/>
          <p:cNvGrpSpPr>
            <a:grpSpLocks/>
          </p:cNvGrpSpPr>
          <p:nvPr/>
        </p:nvGrpSpPr>
        <p:grpSpPr bwMode="auto">
          <a:xfrm rot="171537">
            <a:off x="6826250" y="1663700"/>
            <a:ext cx="1225550" cy="139700"/>
            <a:chOff x="-674511" y="1463036"/>
            <a:chExt cx="10366912" cy="1478290"/>
          </a:xfrm>
        </p:grpSpPr>
        <p:sp>
          <p:nvSpPr>
            <p:cNvPr id="5" name="Arc 4"/>
            <p:cNvSpPr/>
            <p:nvPr/>
          </p:nvSpPr>
          <p:spPr bwMode="auto">
            <a:xfrm>
              <a:off x="4441862" y="1061664"/>
              <a:ext cx="2215730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6" name="Arc 5"/>
            <p:cNvSpPr/>
            <p:nvPr/>
          </p:nvSpPr>
          <p:spPr bwMode="auto">
            <a:xfrm>
              <a:off x="5865727" y="1099957"/>
              <a:ext cx="832576" cy="1444693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7" name="Arc 6"/>
            <p:cNvSpPr/>
            <p:nvPr/>
          </p:nvSpPr>
          <p:spPr bwMode="auto">
            <a:xfrm>
              <a:off x="5906437" y="1037027"/>
              <a:ext cx="2229155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8" name="Arc 7"/>
            <p:cNvSpPr/>
            <p:nvPr/>
          </p:nvSpPr>
          <p:spPr bwMode="auto">
            <a:xfrm>
              <a:off x="7303152" y="1060621"/>
              <a:ext cx="832576" cy="14614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7210404" y="1056452"/>
              <a:ext cx="2229155" cy="1495094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0" name="Arc 9"/>
            <p:cNvSpPr/>
            <p:nvPr/>
          </p:nvSpPr>
          <p:spPr bwMode="auto">
            <a:xfrm>
              <a:off x="3015493" y="1032201"/>
              <a:ext cx="2242588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4471196" y="1085036"/>
              <a:ext cx="872866" cy="1663071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710186" y="979221"/>
              <a:ext cx="2242579" cy="15958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3085762" y="1104687"/>
              <a:ext cx="859433" cy="159587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338837" y="981628"/>
              <a:ext cx="2215722" cy="15958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5" name="Arc 14"/>
            <p:cNvSpPr/>
            <p:nvPr/>
          </p:nvSpPr>
          <p:spPr bwMode="auto">
            <a:xfrm>
              <a:off x="1752300" y="1104654"/>
              <a:ext cx="832576" cy="147829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6" name="Arc 15"/>
            <p:cNvSpPr/>
            <p:nvPr/>
          </p:nvSpPr>
          <p:spPr bwMode="auto">
            <a:xfrm>
              <a:off x="-1031214" y="1015507"/>
              <a:ext cx="2256012" cy="15958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7" name="Arc 16"/>
            <p:cNvSpPr/>
            <p:nvPr/>
          </p:nvSpPr>
          <p:spPr bwMode="auto">
            <a:xfrm>
              <a:off x="367192" y="1090277"/>
              <a:ext cx="832576" cy="1495094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18441" name="Text Box 20"/>
          <p:cNvSpPr txBox="1">
            <a:spLocks noChangeArrowheads="1"/>
          </p:cNvSpPr>
          <p:nvPr/>
        </p:nvSpPr>
        <p:spPr bwMode="auto">
          <a:xfrm>
            <a:off x="4572000" y="4483100"/>
            <a:ext cx="24174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Comic Sans MS"/>
                <a:cs typeface="Comic Sans MS"/>
              </a:rPr>
              <a:t>Bremsstrahlung</a:t>
            </a:r>
            <a:endParaRPr 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	~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000" baseline="-25000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ln(1/x)</a:t>
            </a:r>
          </a:p>
        </p:txBody>
      </p:sp>
      <p:sp>
        <p:nvSpPr>
          <p:cNvPr id="18442" name="Oval 266"/>
          <p:cNvSpPr>
            <a:spLocks noChangeArrowheads="1"/>
          </p:cNvSpPr>
          <p:nvPr/>
        </p:nvSpPr>
        <p:spPr bwMode="auto">
          <a:xfrm>
            <a:off x="6370638" y="1379538"/>
            <a:ext cx="690562" cy="665162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8443" name="Straight Connector 18"/>
          <p:cNvCxnSpPr>
            <a:cxnSpLocks noChangeShapeType="1"/>
          </p:cNvCxnSpPr>
          <p:nvPr/>
        </p:nvCxnSpPr>
        <p:spPr bwMode="auto">
          <a:xfrm>
            <a:off x="4749800" y="2108200"/>
            <a:ext cx="278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4" name="Straight Connector 21"/>
          <p:cNvCxnSpPr>
            <a:cxnSpLocks noChangeShapeType="1"/>
          </p:cNvCxnSpPr>
          <p:nvPr/>
        </p:nvCxnSpPr>
        <p:spPr bwMode="auto">
          <a:xfrm>
            <a:off x="4711700" y="2794000"/>
            <a:ext cx="27559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195"/>
          <p:cNvGrpSpPr>
            <a:grpSpLocks/>
          </p:cNvGrpSpPr>
          <p:nvPr/>
        </p:nvGrpSpPr>
        <p:grpSpPr bwMode="auto">
          <a:xfrm>
            <a:off x="4635500" y="558800"/>
            <a:ext cx="4601909" cy="628710"/>
            <a:chOff x="4635500" y="558800"/>
            <a:chExt cx="4601909" cy="628710"/>
          </a:xfrm>
        </p:grpSpPr>
        <p:cxnSp>
          <p:nvCxnSpPr>
            <p:cNvPr id="18602" name="Straight Arrow Connector 199"/>
            <p:cNvCxnSpPr>
              <a:cxnSpLocks noChangeShapeType="1"/>
              <a:stCxn id="18604" idx="3"/>
            </p:cNvCxnSpPr>
            <p:nvPr/>
          </p:nvCxnSpPr>
          <p:spPr bwMode="auto">
            <a:xfrm>
              <a:off x="6871716" y="987455"/>
              <a:ext cx="2069084" cy="3145"/>
            </a:xfrm>
            <a:prstGeom prst="straightConnector1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grpSp>
          <p:nvGrpSpPr>
            <p:cNvPr id="4" name="Group 194"/>
            <p:cNvGrpSpPr>
              <a:grpSpLocks/>
            </p:cNvGrpSpPr>
            <p:nvPr/>
          </p:nvGrpSpPr>
          <p:grpSpPr bwMode="auto">
            <a:xfrm>
              <a:off x="4635500" y="558800"/>
              <a:ext cx="4601909" cy="628710"/>
              <a:chOff x="4635500" y="558800"/>
              <a:chExt cx="4601909" cy="628710"/>
            </a:xfrm>
          </p:grpSpPr>
          <p:sp>
            <p:nvSpPr>
              <p:cNvPr id="18604" name="Text Box 20"/>
              <p:cNvSpPr txBox="1">
                <a:spLocks noChangeArrowheads="1"/>
              </p:cNvSpPr>
              <p:nvPr/>
            </p:nvSpPr>
            <p:spPr bwMode="auto">
              <a:xfrm>
                <a:off x="4635500" y="787400"/>
                <a:ext cx="22362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 err="1">
                    <a:solidFill>
                      <a:srgbClr val="0000FF"/>
                    </a:solidFill>
                  </a:rPr>
                  <a:t>x</a:t>
                </a:r>
                <a:r>
                  <a:rPr lang="en-US" sz="2000" dirty="0">
                    <a:solidFill>
                      <a:srgbClr val="0000FF"/>
                    </a:solidFill>
                  </a:rPr>
                  <a:t> = 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P</a:t>
                </a:r>
                <a:r>
                  <a:rPr lang="en-US" sz="2000" baseline="-25000" dirty="0" err="1">
                    <a:solidFill>
                      <a:srgbClr val="0000FF"/>
                    </a:solidFill>
                  </a:rPr>
                  <a:t>parton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/P</a:t>
                </a:r>
                <a:r>
                  <a:rPr lang="en-US" sz="2000" baseline="-25000" dirty="0" err="1">
                    <a:solidFill>
                      <a:srgbClr val="0000FF"/>
                    </a:solidFill>
                  </a:rPr>
                  <a:t>nucleon</a:t>
                </a:r>
                <a:endParaRPr lang="en-US" sz="2000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8605" name="Text Box 20"/>
              <p:cNvSpPr txBox="1">
                <a:spLocks noChangeArrowheads="1"/>
              </p:cNvSpPr>
              <p:nvPr/>
            </p:nvSpPr>
            <p:spPr bwMode="auto">
              <a:xfrm>
                <a:off x="6013450" y="558800"/>
                <a:ext cx="322395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FF"/>
                    </a:solidFill>
                  </a:rPr>
                  <a:t> small </a:t>
                </a:r>
                <a:r>
                  <a:rPr lang="en-US" sz="2000" dirty="0" err="1" smtClean="0">
                    <a:solidFill>
                      <a:srgbClr val="FF00FF"/>
                    </a:solidFill>
                  </a:rPr>
                  <a:t>x</a:t>
                </a:r>
                <a:r>
                  <a:rPr lang="en-US" sz="2000" dirty="0" smtClean="0">
                    <a:solidFill>
                      <a:srgbClr val="FF00FF"/>
                    </a:solidFill>
                  </a:rPr>
                  <a:t> / higher energy</a:t>
                </a:r>
                <a:endParaRPr lang="en-US" sz="2000" baseline="-25000" dirty="0">
                  <a:solidFill>
                    <a:srgbClr val="FF00FF"/>
                  </a:solidFill>
                </a:endParaRPr>
              </a:p>
            </p:txBody>
          </p:sp>
        </p:grpSp>
      </p:grpSp>
      <p:grpSp>
        <p:nvGrpSpPr>
          <p:cNvPr id="18" name="Group 291"/>
          <p:cNvGrpSpPr>
            <a:grpSpLocks/>
          </p:cNvGrpSpPr>
          <p:nvPr/>
        </p:nvGrpSpPr>
        <p:grpSpPr bwMode="auto">
          <a:xfrm rot="4099353">
            <a:off x="6122194" y="3855244"/>
            <a:ext cx="779463" cy="200025"/>
            <a:chOff x="215936" y="644546"/>
            <a:chExt cx="6576508" cy="4079854"/>
          </a:xfrm>
        </p:grpSpPr>
        <p:sp>
          <p:nvSpPr>
            <p:cNvPr id="197" name="Arc 196"/>
            <p:cNvSpPr/>
            <p:nvPr/>
          </p:nvSpPr>
          <p:spPr bwMode="auto">
            <a:xfrm rot="10800000">
              <a:off x="2138622" y="847130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98" name="Arc 197"/>
            <p:cNvSpPr/>
            <p:nvPr/>
          </p:nvSpPr>
          <p:spPr bwMode="auto">
            <a:xfrm rot="10800000">
              <a:off x="2129773" y="908552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99" name="Arc 198"/>
            <p:cNvSpPr/>
            <p:nvPr/>
          </p:nvSpPr>
          <p:spPr bwMode="auto">
            <a:xfrm rot="10800000">
              <a:off x="1045846" y="957303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0" name="Arc 199"/>
            <p:cNvSpPr/>
            <p:nvPr/>
          </p:nvSpPr>
          <p:spPr bwMode="auto">
            <a:xfrm rot="10800000">
              <a:off x="1097679" y="849752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1" name="Arc 200"/>
            <p:cNvSpPr/>
            <p:nvPr/>
          </p:nvSpPr>
          <p:spPr bwMode="auto">
            <a:xfrm rot="10800000">
              <a:off x="167925" y="1020864"/>
              <a:ext cx="1526928" cy="385320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2" name="Arc 201"/>
            <p:cNvSpPr/>
            <p:nvPr/>
          </p:nvSpPr>
          <p:spPr bwMode="auto">
            <a:xfrm rot="10800000">
              <a:off x="3129698" y="1143197"/>
              <a:ext cx="1540326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3" name="Arc 202"/>
            <p:cNvSpPr/>
            <p:nvPr/>
          </p:nvSpPr>
          <p:spPr bwMode="auto">
            <a:xfrm rot="10800000">
              <a:off x="3108138" y="663426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4" name="Arc 203"/>
            <p:cNvSpPr/>
            <p:nvPr/>
          </p:nvSpPr>
          <p:spPr bwMode="auto">
            <a:xfrm rot="10800000">
              <a:off x="4287741" y="997071"/>
              <a:ext cx="1500139" cy="391796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5" name="Arc 204"/>
            <p:cNvSpPr/>
            <p:nvPr/>
          </p:nvSpPr>
          <p:spPr bwMode="auto">
            <a:xfrm rot="10800000">
              <a:off x="4260334" y="1091256"/>
              <a:ext cx="388433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6" name="Arc 205"/>
            <p:cNvSpPr/>
            <p:nvPr/>
          </p:nvSpPr>
          <p:spPr bwMode="auto">
            <a:xfrm rot="10800000">
              <a:off x="5260728" y="852183"/>
              <a:ext cx="575951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7" name="Arc 206"/>
            <p:cNvSpPr/>
            <p:nvPr/>
          </p:nvSpPr>
          <p:spPr bwMode="auto">
            <a:xfrm rot="10800000">
              <a:off x="5199505" y="909224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19" name="Group 291"/>
          <p:cNvGrpSpPr>
            <a:grpSpLocks/>
          </p:cNvGrpSpPr>
          <p:nvPr/>
        </p:nvGrpSpPr>
        <p:grpSpPr bwMode="auto">
          <a:xfrm rot="9018591">
            <a:off x="6045200" y="1785938"/>
            <a:ext cx="779463" cy="200025"/>
            <a:chOff x="215936" y="644546"/>
            <a:chExt cx="6576508" cy="4079854"/>
          </a:xfrm>
        </p:grpSpPr>
        <p:sp>
          <p:nvSpPr>
            <p:cNvPr id="209" name="Arc 208"/>
            <p:cNvSpPr/>
            <p:nvPr/>
          </p:nvSpPr>
          <p:spPr bwMode="auto">
            <a:xfrm rot="10800000">
              <a:off x="2133657" y="85558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3" name="Arc 222"/>
            <p:cNvSpPr/>
            <p:nvPr/>
          </p:nvSpPr>
          <p:spPr bwMode="auto">
            <a:xfrm rot="10800000">
              <a:off x="2131724" y="933545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4" name="Arc 223"/>
            <p:cNvSpPr/>
            <p:nvPr/>
          </p:nvSpPr>
          <p:spPr bwMode="auto">
            <a:xfrm rot="10800000">
              <a:off x="1057029" y="950657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5" name="Arc 224"/>
            <p:cNvSpPr/>
            <p:nvPr/>
          </p:nvSpPr>
          <p:spPr bwMode="auto">
            <a:xfrm rot="10800000">
              <a:off x="1101145" y="867744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6" name="Arc 225"/>
            <p:cNvSpPr/>
            <p:nvPr/>
          </p:nvSpPr>
          <p:spPr bwMode="auto">
            <a:xfrm rot="10800000">
              <a:off x="158286" y="1018871"/>
              <a:ext cx="1526928" cy="385320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7" name="Arc 226"/>
            <p:cNvSpPr/>
            <p:nvPr/>
          </p:nvSpPr>
          <p:spPr bwMode="auto">
            <a:xfrm rot="10800000">
              <a:off x="3139487" y="1161819"/>
              <a:ext cx="1540326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8" name="Arc 227"/>
            <p:cNvSpPr/>
            <p:nvPr/>
          </p:nvSpPr>
          <p:spPr bwMode="auto">
            <a:xfrm rot="10800000">
              <a:off x="3125269" y="668977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9" name="Arc 228"/>
            <p:cNvSpPr/>
            <p:nvPr/>
          </p:nvSpPr>
          <p:spPr bwMode="auto">
            <a:xfrm rot="10800000">
              <a:off x="4286808" y="993063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0" name="Arc 229"/>
            <p:cNvSpPr/>
            <p:nvPr/>
          </p:nvSpPr>
          <p:spPr bwMode="auto">
            <a:xfrm rot="10800000">
              <a:off x="4272004" y="1123637"/>
              <a:ext cx="388433" cy="372368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1" name="Arc 230"/>
            <p:cNvSpPr/>
            <p:nvPr/>
          </p:nvSpPr>
          <p:spPr bwMode="auto">
            <a:xfrm rot="10800000">
              <a:off x="5261329" y="862224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2" name="Arc 231"/>
            <p:cNvSpPr/>
            <p:nvPr/>
          </p:nvSpPr>
          <p:spPr bwMode="auto">
            <a:xfrm rot="10800000">
              <a:off x="5202067" y="928791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0" name="Group 291"/>
          <p:cNvGrpSpPr>
            <a:grpSpLocks/>
          </p:cNvGrpSpPr>
          <p:nvPr/>
        </p:nvGrpSpPr>
        <p:grpSpPr bwMode="auto">
          <a:xfrm rot="8310677">
            <a:off x="6654800" y="1277938"/>
            <a:ext cx="779463" cy="200025"/>
            <a:chOff x="215936" y="644546"/>
            <a:chExt cx="6576508" cy="4079854"/>
          </a:xfrm>
        </p:grpSpPr>
        <p:sp>
          <p:nvSpPr>
            <p:cNvPr id="246" name="Arc 245"/>
            <p:cNvSpPr/>
            <p:nvPr/>
          </p:nvSpPr>
          <p:spPr bwMode="auto">
            <a:xfrm rot="10800000">
              <a:off x="2135222" y="84496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7" name="Arc 246"/>
            <p:cNvSpPr/>
            <p:nvPr/>
          </p:nvSpPr>
          <p:spPr bwMode="auto">
            <a:xfrm rot="10800000">
              <a:off x="2139751" y="926214"/>
              <a:ext cx="495578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8" name="Arc 247"/>
            <p:cNvSpPr/>
            <p:nvPr/>
          </p:nvSpPr>
          <p:spPr bwMode="auto">
            <a:xfrm rot="10800000">
              <a:off x="1041834" y="945790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9" name="Arc 248"/>
            <p:cNvSpPr/>
            <p:nvPr/>
          </p:nvSpPr>
          <p:spPr bwMode="auto">
            <a:xfrm rot="10800000">
              <a:off x="1102744" y="873087"/>
              <a:ext cx="629527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0" name="Arc 249"/>
            <p:cNvSpPr/>
            <p:nvPr/>
          </p:nvSpPr>
          <p:spPr bwMode="auto">
            <a:xfrm rot="10800000">
              <a:off x="156501" y="1003588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1" name="Arc 250"/>
            <p:cNvSpPr/>
            <p:nvPr/>
          </p:nvSpPr>
          <p:spPr bwMode="auto">
            <a:xfrm rot="10800000">
              <a:off x="3133592" y="1147241"/>
              <a:ext cx="1540317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2" name="Arc 251"/>
            <p:cNvSpPr/>
            <p:nvPr/>
          </p:nvSpPr>
          <p:spPr bwMode="auto">
            <a:xfrm rot="10800000">
              <a:off x="3118539" y="666982"/>
              <a:ext cx="468798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3" name="Arc 252"/>
            <p:cNvSpPr/>
            <p:nvPr/>
          </p:nvSpPr>
          <p:spPr bwMode="auto">
            <a:xfrm rot="10800000">
              <a:off x="4288860" y="1002509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4" name="Arc 253"/>
            <p:cNvSpPr/>
            <p:nvPr/>
          </p:nvSpPr>
          <p:spPr bwMode="auto">
            <a:xfrm rot="10800000">
              <a:off x="4271342" y="1127349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5" name="Arc 254"/>
            <p:cNvSpPr/>
            <p:nvPr/>
          </p:nvSpPr>
          <p:spPr bwMode="auto">
            <a:xfrm rot="10800000">
              <a:off x="5266245" y="855885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6" name="Arc 255"/>
            <p:cNvSpPr/>
            <p:nvPr/>
          </p:nvSpPr>
          <p:spPr bwMode="auto">
            <a:xfrm rot="10800000">
              <a:off x="5207479" y="914847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1" name="Group 206"/>
          <p:cNvGrpSpPr>
            <a:grpSpLocks/>
          </p:cNvGrpSpPr>
          <p:nvPr/>
        </p:nvGrpSpPr>
        <p:grpSpPr bwMode="auto">
          <a:xfrm>
            <a:off x="7029450" y="2413000"/>
            <a:ext cx="1352550" cy="152400"/>
            <a:chOff x="-674511" y="1463036"/>
            <a:chExt cx="10366912" cy="1478290"/>
          </a:xfrm>
        </p:grpSpPr>
        <p:sp>
          <p:nvSpPr>
            <p:cNvPr id="270" name="Arc 269"/>
            <p:cNvSpPr/>
            <p:nvPr/>
          </p:nvSpPr>
          <p:spPr bwMode="auto">
            <a:xfrm>
              <a:off x="4448110" y="1062666"/>
              <a:ext cx="2226692" cy="1555289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1" name="Arc 270"/>
            <p:cNvSpPr/>
            <p:nvPr/>
          </p:nvSpPr>
          <p:spPr bwMode="auto">
            <a:xfrm>
              <a:off x="5871732" y="1108867"/>
              <a:ext cx="839578" cy="1447492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2" name="Arc 271"/>
            <p:cNvSpPr/>
            <p:nvPr/>
          </p:nvSpPr>
          <p:spPr bwMode="auto">
            <a:xfrm>
              <a:off x="5920403" y="1047272"/>
              <a:ext cx="2226700" cy="15398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3" name="Arc 272"/>
            <p:cNvSpPr/>
            <p:nvPr/>
          </p:nvSpPr>
          <p:spPr bwMode="auto">
            <a:xfrm>
              <a:off x="7319696" y="1078069"/>
              <a:ext cx="827406" cy="14628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4" name="Arc 273"/>
            <p:cNvSpPr/>
            <p:nvPr/>
          </p:nvSpPr>
          <p:spPr bwMode="auto">
            <a:xfrm>
              <a:off x="7222354" y="1062666"/>
              <a:ext cx="2226692" cy="1493694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5" name="Arc 274"/>
            <p:cNvSpPr/>
            <p:nvPr/>
          </p:nvSpPr>
          <p:spPr bwMode="auto">
            <a:xfrm>
              <a:off x="3012317" y="1047272"/>
              <a:ext cx="2238864" cy="15398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6" name="Arc 275"/>
            <p:cNvSpPr/>
            <p:nvPr/>
          </p:nvSpPr>
          <p:spPr bwMode="auto">
            <a:xfrm>
              <a:off x="4484610" y="1093463"/>
              <a:ext cx="876077" cy="166307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7" name="Arc 276"/>
            <p:cNvSpPr/>
            <p:nvPr/>
          </p:nvSpPr>
          <p:spPr bwMode="auto">
            <a:xfrm>
              <a:off x="1722537" y="985676"/>
              <a:ext cx="2238864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8" name="Arc 277"/>
            <p:cNvSpPr/>
            <p:nvPr/>
          </p:nvSpPr>
          <p:spPr bwMode="auto">
            <a:xfrm>
              <a:off x="3097487" y="1108867"/>
              <a:ext cx="863913" cy="1601481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9" name="Arc 278"/>
            <p:cNvSpPr/>
            <p:nvPr/>
          </p:nvSpPr>
          <p:spPr bwMode="auto">
            <a:xfrm>
              <a:off x="347579" y="985676"/>
              <a:ext cx="2214528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0" name="Arc 279"/>
            <p:cNvSpPr/>
            <p:nvPr/>
          </p:nvSpPr>
          <p:spPr bwMode="auto">
            <a:xfrm>
              <a:off x="1759036" y="1108867"/>
              <a:ext cx="839578" cy="147829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1" name="Arc 280"/>
            <p:cNvSpPr/>
            <p:nvPr/>
          </p:nvSpPr>
          <p:spPr bwMode="auto">
            <a:xfrm>
              <a:off x="-1027372" y="1016474"/>
              <a:ext cx="2263199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2" name="Arc 281"/>
            <p:cNvSpPr/>
            <p:nvPr/>
          </p:nvSpPr>
          <p:spPr bwMode="auto">
            <a:xfrm>
              <a:off x="371914" y="1093463"/>
              <a:ext cx="839578" cy="1493694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2" name="Group 291"/>
          <p:cNvGrpSpPr>
            <a:grpSpLocks/>
          </p:cNvGrpSpPr>
          <p:nvPr/>
        </p:nvGrpSpPr>
        <p:grpSpPr bwMode="auto">
          <a:xfrm rot="9657783">
            <a:off x="5876925" y="2573338"/>
            <a:ext cx="1074738" cy="109537"/>
            <a:chOff x="215936" y="644546"/>
            <a:chExt cx="6576508" cy="4079854"/>
          </a:xfrm>
        </p:grpSpPr>
        <p:sp>
          <p:nvSpPr>
            <p:cNvPr id="284" name="Arc 283"/>
            <p:cNvSpPr/>
            <p:nvPr/>
          </p:nvSpPr>
          <p:spPr bwMode="auto">
            <a:xfrm rot="10800000">
              <a:off x="2132510" y="768132"/>
              <a:ext cx="1495985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5" name="Arc 284"/>
            <p:cNvSpPr/>
            <p:nvPr/>
          </p:nvSpPr>
          <p:spPr bwMode="auto">
            <a:xfrm rot="10800000">
              <a:off x="2133551" y="842076"/>
              <a:ext cx="495427" cy="378423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6" name="Arc 285"/>
            <p:cNvSpPr/>
            <p:nvPr/>
          </p:nvSpPr>
          <p:spPr bwMode="auto">
            <a:xfrm rot="10800000">
              <a:off x="1063881" y="992086"/>
              <a:ext cx="1525130" cy="3843340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7" name="Arc 286"/>
            <p:cNvSpPr/>
            <p:nvPr/>
          </p:nvSpPr>
          <p:spPr bwMode="auto">
            <a:xfrm rot="10800000">
              <a:off x="1099384" y="875313"/>
              <a:ext cx="631419" cy="3725082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8" name="Arc 287"/>
            <p:cNvSpPr/>
            <p:nvPr/>
          </p:nvSpPr>
          <p:spPr bwMode="auto">
            <a:xfrm rot="10800000">
              <a:off x="183847" y="896888"/>
              <a:ext cx="1525130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9" name="Arc 288"/>
            <p:cNvSpPr/>
            <p:nvPr/>
          </p:nvSpPr>
          <p:spPr bwMode="auto">
            <a:xfrm rot="10800000">
              <a:off x="3144848" y="1058561"/>
              <a:ext cx="1544559" cy="354771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0" name="Arc 289"/>
            <p:cNvSpPr/>
            <p:nvPr/>
          </p:nvSpPr>
          <p:spPr bwMode="auto">
            <a:xfrm rot="10800000">
              <a:off x="3122053" y="644345"/>
              <a:ext cx="466281" cy="4079891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1" name="Arc 290"/>
            <p:cNvSpPr/>
            <p:nvPr/>
          </p:nvSpPr>
          <p:spPr bwMode="auto">
            <a:xfrm rot="10800000">
              <a:off x="4301084" y="944223"/>
              <a:ext cx="1495985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2" name="Arc 291"/>
            <p:cNvSpPr/>
            <p:nvPr/>
          </p:nvSpPr>
          <p:spPr bwMode="auto">
            <a:xfrm rot="10800000">
              <a:off x="4266412" y="1079431"/>
              <a:ext cx="388568" cy="3725120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3" name="Arc 292"/>
            <p:cNvSpPr/>
            <p:nvPr/>
          </p:nvSpPr>
          <p:spPr bwMode="auto">
            <a:xfrm rot="10800000">
              <a:off x="5252618" y="851048"/>
              <a:ext cx="582851" cy="3665973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4" name="Arc 293"/>
            <p:cNvSpPr/>
            <p:nvPr/>
          </p:nvSpPr>
          <p:spPr bwMode="auto">
            <a:xfrm rot="10800000">
              <a:off x="5222124" y="845134"/>
              <a:ext cx="1525130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3" name="Group 291"/>
          <p:cNvGrpSpPr>
            <a:grpSpLocks/>
          </p:cNvGrpSpPr>
          <p:nvPr/>
        </p:nvGrpSpPr>
        <p:grpSpPr bwMode="auto">
          <a:xfrm rot="8310677">
            <a:off x="6832600" y="2052638"/>
            <a:ext cx="779463" cy="200025"/>
            <a:chOff x="215936" y="644546"/>
            <a:chExt cx="6576508" cy="4079854"/>
          </a:xfrm>
        </p:grpSpPr>
        <p:sp>
          <p:nvSpPr>
            <p:cNvPr id="296" name="Arc 295"/>
            <p:cNvSpPr/>
            <p:nvPr/>
          </p:nvSpPr>
          <p:spPr bwMode="auto">
            <a:xfrm rot="10800000">
              <a:off x="2135222" y="84496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7" name="Arc 296"/>
            <p:cNvSpPr/>
            <p:nvPr/>
          </p:nvSpPr>
          <p:spPr bwMode="auto">
            <a:xfrm rot="10800000">
              <a:off x="2139751" y="926214"/>
              <a:ext cx="495578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8" name="Arc 297"/>
            <p:cNvSpPr/>
            <p:nvPr/>
          </p:nvSpPr>
          <p:spPr bwMode="auto">
            <a:xfrm rot="10800000">
              <a:off x="1041834" y="945790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9" name="Arc 298"/>
            <p:cNvSpPr/>
            <p:nvPr/>
          </p:nvSpPr>
          <p:spPr bwMode="auto">
            <a:xfrm rot="10800000">
              <a:off x="1102744" y="873087"/>
              <a:ext cx="629527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0" name="Arc 299"/>
            <p:cNvSpPr/>
            <p:nvPr/>
          </p:nvSpPr>
          <p:spPr bwMode="auto">
            <a:xfrm rot="10800000">
              <a:off x="156501" y="1003588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1" name="Arc 300"/>
            <p:cNvSpPr/>
            <p:nvPr/>
          </p:nvSpPr>
          <p:spPr bwMode="auto">
            <a:xfrm rot="10800000">
              <a:off x="3133592" y="1147241"/>
              <a:ext cx="1540317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2" name="Arc 301"/>
            <p:cNvSpPr/>
            <p:nvPr/>
          </p:nvSpPr>
          <p:spPr bwMode="auto">
            <a:xfrm rot="10800000">
              <a:off x="3118539" y="666982"/>
              <a:ext cx="468798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3" name="Arc 302"/>
            <p:cNvSpPr/>
            <p:nvPr/>
          </p:nvSpPr>
          <p:spPr bwMode="auto">
            <a:xfrm rot="10800000">
              <a:off x="4288860" y="1002509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4" name="Arc 303"/>
            <p:cNvSpPr/>
            <p:nvPr/>
          </p:nvSpPr>
          <p:spPr bwMode="auto">
            <a:xfrm rot="10800000">
              <a:off x="4271342" y="1127349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5" name="Arc 304"/>
            <p:cNvSpPr/>
            <p:nvPr/>
          </p:nvSpPr>
          <p:spPr bwMode="auto">
            <a:xfrm rot="10800000">
              <a:off x="5266245" y="855885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6" name="Arc 305"/>
            <p:cNvSpPr/>
            <p:nvPr/>
          </p:nvSpPr>
          <p:spPr bwMode="auto">
            <a:xfrm rot="10800000">
              <a:off x="5207479" y="914847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4" name="Group 291"/>
          <p:cNvGrpSpPr>
            <a:grpSpLocks/>
          </p:cNvGrpSpPr>
          <p:nvPr/>
        </p:nvGrpSpPr>
        <p:grpSpPr bwMode="auto">
          <a:xfrm rot="3233430">
            <a:off x="6490494" y="3055144"/>
            <a:ext cx="779463" cy="200025"/>
            <a:chOff x="215936" y="644546"/>
            <a:chExt cx="6576508" cy="4079854"/>
          </a:xfrm>
        </p:grpSpPr>
        <p:sp>
          <p:nvSpPr>
            <p:cNvPr id="308" name="Arc 307"/>
            <p:cNvSpPr/>
            <p:nvPr/>
          </p:nvSpPr>
          <p:spPr bwMode="auto">
            <a:xfrm rot="10800000">
              <a:off x="2133164" y="849047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9" name="Arc 308"/>
            <p:cNvSpPr/>
            <p:nvPr/>
          </p:nvSpPr>
          <p:spPr bwMode="auto">
            <a:xfrm rot="10800000">
              <a:off x="2120924" y="888221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0" name="Arc 309"/>
            <p:cNvSpPr/>
            <p:nvPr/>
          </p:nvSpPr>
          <p:spPr bwMode="auto">
            <a:xfrm rot="10800000">
              <a:off x="1051264" y="961046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1" name="Arc 310"/>
            <p:cNvSpPr/>
            <p:nvPr/>
          </p:nvSpPr>
          <p:spPr bwMode="auto">
            <a:xfrm rot="10800000">
              <a:off x="1088957" y="822010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2" name="Arc 311"/>
            <p:cNvSpPr/>
            <p:nvPr/>
          </p:nvSpPr>
          <p:spPr bwMode="auto">
            <a:xfrm rot="10800000">
              <a:off x="168886" y="1012042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3" name="Arc 312"/>
            <p:cNvSpPr/>
            <p:nvPr/>
          </p:nvSpPr>
          <p:spPr bwMode="auto">
            <a:xfrm rot="10800000">
              <a:off x="3116972" y="1134161"/>
              <a:ext cx="1540317" cy="35293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4" name="Arc 313"/>
            <p:cNvSpPr/>
            <p:nvPr/>
          </p:nvSpPr>
          <p:spPr bwMode="auto">
            <a:xfrm rot="10800000">
              <a:off x="3117148" y="655914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5" name="Arc 314"/>
            <p:cNvSpPr/>
            <p:nvPr/>
          </p:nvSpPr>
          <p:spPr bwMode="auto">
            <a:xfrm rot="10800000">
              <a:off x="4286727" y="1003388"/>
              <a:ext cx="1500139" cy="391796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6" name="Arc 315"/>
            <p:cNvSpPr/>
            <p:nvPr/>
          </p:nvSpPr>
          <p:spPr bwMode="auto">
            <a:xfrm rot="10800000">
              <a:off x="4253206" y="1103268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7" name="Arc 316"/>
            <p:cNvSpPr/>
            <p:nvPr/>
          </p:nvSpPr>
          <p:spPr bwMode="auto">
            <a:xfrm rot="10800000">
              <a:off x="5257619" y="831601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8" name="Arc 317"/>
            <p:cNvSpPr/>
            <p:nvPr/>
          </p:nvSpPr>
          <p:spPr bwMode="auto">
            <a:xfrm rot="10800000">
              <a:off x="5201032" y="912112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5" name="Group 383"/>
          <p:cNvGrpSpPr>
            <a:grpSpLocks/>
          </p:cNvGrpSpPr>
          <p:nvPr/>
        </p:nvGrpSpPr>
        <p:grpSpPr bwMode="auto">
          <a:xfrm>
            <a:off x="7018502" y="1379538"/>
            <a:ext cx="2582698" cy="3822573"/>
            <a:chOff x="7018502" y="1378744"/>
            <a:chExt cx="2582699" cy="3823344"/>
          </a:xfrm>
        </p:grpSpPr>
        <p:sp>
          <p:nvSpPr>
            <p:cNvPr id="18457" name="Rectangle 257"/>
            <p:cNvSpPr>
              <a:spLocks noChangeArrowheads="1"/>
            </p:cNvSpPr>
            <p:nvPr/>
          </p:nvSpPr>
          <p:spPr bwMode="auto">
            <a:xfrm>
              <a:off x="7018502" y="4494059"/>
              <a:ext cx="1920794" cy="708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FF"/>
                  </a:solidFill>
                  <a:latin typeface="Comic Sans MS"/>
                  <a:cs typeface="Comic Sans MS"/>
                </a:rPr>
                <a:t>Recombination</a:t>
              </a:r>
            </a:p>
            <a:p>
              <a:r>
                <a:rPr lang="en-US" sz="2000" dirty="0">
                  <a:solidFill>
                    <a:srgbClr val="FF00FF"/>
                  </a:solidFill>
                  <a:latin typeface="+mn-lt"/>
                </a:rPr>
                <a:t>	~ </a:t>
              </a:r>
              <a:r>
                <a:rPr lang="en-US" sz="2000" dirty="0" err="1">
                  <a:solidFill>
                    <a:srgbClr val="FF00FF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000" baseline="-25000" dirty="0" err="1">
                  <a:solidFill>
                    <a:srgbClr val="FF00FF"/>
                  </a:solidFill>
                  <a:latin typeface="+mn-lt"/>
                </a:rPr>
                <a:t>s</a:t>
              </a:r>
              <a:r>
                <a:rPr lang="en-US" sz="2000" dirty="0" err="1">
                  <a:solidFill>
                    <a:srgbClr val="FF00FF"/>
                  </a:solidFill>
                  <a:latin typeface="Symbol" charset="2"/>
                  <a:cs typeface="Symbol" charset="2"/>
                </a:rPr>
                <a:t>r</a:t>
              </a:r>
              <a:endParaRPr lang="en-US" sz="2000" dirty="0">
                <a:solidFill>
                  <a:srgbClr val="FF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8458" name="Oval 259"/>
            <p:cNvSpPr>
              <a:spLocks noChangeArrowheads="1"/>
            </p:cNvSpPr>
            <p:nvPr/>
          </p:nvSpPr>
          <p:spPr bwMode="auto">
            <a:xfrm>
              <a:off x="8033585" y="2191671"/>
              <a:ext cx="691066" cy="665734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06"/>
            <p:cNvGrpSpPr>
              <a:grpSpLocks/>
            </p:cNvGrpSpPr>
            <p:nvPr/>
          </p:nvGrpSpPr>
          <p:grpSpPr bwMode="auto">
            <a:xfrm rot="-606596">
              <a:off x="7157146" y="3264659"/>
              <a:ext cx="1224854" cy="139236"/>
              <a:chOff x="-674511" y="1463036"/>
              <a:chExt cx="10366912" cy="1478290"/>
            </a:xfrm>
          </p:grpSpPr>
          <p:sp>
            <p:nvSpPr>
              <p:cNvPr id="320" name="Arc 319"/>
              <p:cNvSpPr/>
              <p:nvPr/>
            </p:nvSpPr>
            <p:spPr bwMode="auto">
              <a:xfrm>
                <a:off x="4452536" y="1069726"/>
                <a:ext cx="2216981" cy="153409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1" name="Arc 320"/>
              <p:cNvSpPr/>
              <p:nvPr/>
            </p:nvSpPr>
            <p:spPr bwMode="auto">
              <a:xfrm>
                <a:off x="5878124" y="1096059"/>
                <a:ext cx="833049" cy="143294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2" name="Arc 321"/>
              <p:cNvSpPr/>
              <p:nvPr/>
            </p:nvSpPr>
            <p:spPr bwMode="auto">
              <a:xfrm>
                <a:off x="5916136" y="1039194"/>
                <a:ext cx="2230421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3" name="Arc 322"/>
              <p:cNvSpPr/>
              <p:nvPr/>
            </p:nvSpPr>
            <p:spPr bwMode="auto">
              <a:xfrm>
                <a:off x="7311843" y="1091453"/>
                <a:ext cx="833049" cy="14329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4" name="Arc 323"/>
              <p:cNvSpPr/>
              <p:nvPr/>
            </p:nvSpPr>
            <p:spPr bwMode="auto">
              <a:xfrm>
                <a:off x="7214042" y="1055172"/>
                <a:ext cx="2230421" cy="150036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5" name="Arc 324"/>
              <p:cNvSpPr/>
              <p:nvPr/>
            </p:nvSpPr>
            <p:spPr bwMode="auto">
              <a:xfrm>
                <a:off x="3010102" y="1041150"/>
                <a:ext cx="2243853" cy="153408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6" name="Arc 325"/>
              <p:cNvSpPr/>
              <p:nvPr/>
            </p:nvSpPr>
            <p:spPr bwMode="auto">
              <a:xfrm>
                <a:off x="4473164" y="1079098"/>
                <a:ext cx="873362" cy="16520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7" name="Arc 326"/>
              <p:cNvSpPr/>
              <p:nvPr/>
            </p:nvSpPr>
            <p:spPr bwMode="auto">
              <a:xfrm>
                <a:off x="1703690" y="989020"/>
                <a:ext cx="2243853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8" name="Arc 327"/>
              <p:cNvSpPr/>
              <p:nvPr/>
            </p:nvSpPr>
            <p:spPr bwMode="auto">
              <a:xfrm>
                <a:off x="3093647" y="1111057"/>
                <a:ext cx="859921" cy="160151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9" name="Arc 328"/>
              <p:cNvSpPr/>
              <p:nvPr/>
            </p:nvSpPr>
            <p:spPr bwMode="auto">
              <a:xfrm>
                <a:off x="338680" y="988873"/>
                <a:ext cx="2216981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0" name="Arc 329"/>
              <p:cNvSpPr/>
              <p:nvPr/>
            </p:nvSpPr>
            <p:spPr bwMode="auto">
              <a:xfrm>
                <a:off x="1752475" y="1098182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1" name="Arc 330"/>
              <p:cNvSpPr/>
              <p:nvPr/>
            </p:nvSpPr>
            <p:spPr bwMode="auto">
              <a:xfrm>
                <a:off x="-1029210" y="1012714"/>
                <a:ext cx="2257294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2" name="Arc 331"/>
              <p:cNvSpPr/>
              <p:nvPr/>
            </p:nvSpPr>
            <p:spPr bwMode="auto">
              <a:xfrm>
                <a:off x="363158" y="1078484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7" name="Group 291"/>
            <p:cNvGrpSpPr>
              <a:grpSpLocks/>
            </p:cNvGrpSpPr>
            <p:nvPr/>
          </p:nvGrpSpPr>
          <p:grpSpPr bwMode="auto">
            <a:xfrm rot="3233430">
              <a:off x="7011192" y="3715545"/>
              <a:ext cx="779463" cy="200025"/>
              <a:chOff x="215936" y="644546"/>
              <a:chExt cx="6576508" cy="4079854"/>
            </a:xfrm>
          </p:grpSpPr>
          <p:sp>
            <p:nvSpPr>
              <p:cNvPr id="334" name="Arc 333"/>
              <p:cNvSpPr/>
              <p:nvPr/>
            </p:nvSpPr>
            <p:spPr bwMode="auto">
              <a:xfrm rot="10800000">
                <a:off x="2130828" y="845352"/>
                <a:ext cx="1500442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5" name="Arc 334"/>
              <p:cNvSpPr/>
              <p:nvPr/>
            </p:nvSpPr>
            <p:spPr bwMode="auto">
              <a:xfrm rot="10800000">
                <a:off x="2118585" y="884525"/>
                <a:ext cx="495686" cy="375605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6" name="Arc 335"/>
              <p:cNvSpPr/>
              <p:nvPr/>
            </p:nvSpPr>
            <p:spPr bwMode="auto">
              <a:xfrm rot="10800000">
                <a:off x="1048710" y="957350"/>
                <a:ext cx="1527235" cy="38208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7" name="Arc 336"/>
              <p:cNvSpPr/>
              <p:nvPr/>
            </p:nvSpPr>
            <p:spPr bwMode="auto">
              <a:xfrm rot="10800000">
                <a:off x="1086411" y="818314"/>
                <a:ext cx="629645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8" name="Arc 337"/>
              <p:cNvSpPr/>
              <p:nvPr/>
            </p:nvSpPr>
            <p:spPr bwMode="auto">
              <a:xfrm rot="10800000">
                <a:off x="166154" y="1008346"/>
                <a:ext cx="1527235" cy="385318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9" name="Arc 338"/>
              <p:cNvSpPr/>
              <p:nvPr/>
            </p:nvSpPr>
            <p:spPr bwMode="auto">
              <a:xfrm rot="10800000">
                <a:off x="3114833" y="1130466"/>
                <a:ext cx="1540628" cy="352938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0" name="Arc 339"/>
              <p:cNvSpPr/>
              <p:nvPr/>
            </p:nvSpPr>
            <p:spPr bwMode="auto">
              <a:xfrm rot="10800000">
                <a:off x="3115010" y="652219"/>
                <a:ext cx="468884" cy="4079854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1" name="Arc 340"/>
              <p:cNvSpPr/>
              <p:nvPr/>
            </p:nvSpPr>
            <p:spPr bwMode="auto">
              <a:xfrm rot="10800000">
                <a:off x="4284825" y="999693"/>
                <a:ext cx="1500442" cy="391796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2" name="Arc 341"/>
              <p:cNvSpPr/>
              <p:nvPr/>
            </p:nvSpPr>
            <p:spPr bwMode="auto">
              <a:xfrm rot="10800000">
                <a:off x="4251297" y="1099573"/>
                <a:ext cx="388503" cy="3723666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3" name="Arc 342"/>
              <p:cNvSpPr/>
              <p:nvPr/>
            </p:nvSpPr>
            <p:spPr bwMode="auto">
              <a:xfrm rot="10800000">
                <a:off x="5255912" y="827905"/>
                <a:ext cx="576058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4" name="Arc 343"/>
              <p:cNvSpPr/>
              <p:nvPr/>
            </p:nvSpPr>
            <p:spPr bwMode="auto">
              <a:xfrm rot="10800000">
                <a:off x="5199314" y="908416"/>
                <a:ext cx="1527235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8" name="Group 291"/>
            <p:cNvGrpSpPr>
              <a:grpSpLocks/>
            </p:cNvGrpSpPr>
            <p:nvPr/>
          </p:nvGrpSpPr>
          <p:grpSpPr bwMode="auto">
            <a:xfrm rot="3785808">
              <a:off x="7773192" y="2026444"/>
              <a:ext cx="779463" cy="200025"/>
              <a:chOff x="215936" y="644546"/>
              <a:chExt cx="6576508" cy="4079854"/>
            </a:xfrm>
          </p:grpSpPr>
          <p:sp>
            <p:nvSpPr>
              <p:cNvPr id="347" name="Arc 346"/>
              <p:cNvSpPr/>
              <p:nvPr/>
            </p:nvSpPr>
            <p:spPr bwMode="auto">
              <a:xfrm rot="10800000">
                <a:off x="2131749" y="849993"/>
                <a:ext cx="1500442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8" name="Arc 347"/>
              <p:cNvSpPr/>
              <p:nvPr/>
            </p:nvSpPr>
            <p:spPr bwMode="auto">
              <a:xfrm rot="10800000">
                <a:off x="2118918" y="900170"/>
                <a:ext cx="495677" cy="375605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9" name="Arc 348"/>
              <p:cNvSpPr/>
              <p:nvPr/>
            </p:nvSpPr>
            <p:spPr bwMode="auto">
              <a:xfrm rot="10800000">
                <a:off x="1039775" y="939383"/>
                <a:ext cx="1527235" cy="38208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0" name="Arc 349"/>
              <p:cNvSpPr/>
              <p:nvPr/>
            </p:nvSpPr>
            <p:spPr bwMode="auto">
              <a:xfrm rot="10800000">
                <a:off x="1081576" y="831818"/>
                <a:ext cx="629654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1" name="Arc 350"/>
              <p:cNvSpPr/>
              <p:nvPr/>
            </p:nvSpPr>
            <p:spPr bwMode="auto">
              <a:xfrm rot="10800000">
                <a:off x="149844" y="1011865"/>
                <a:ext cx="1527235" cy="385320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2" name="Arc 351"/>
              <p:cNvSpPr/>
              <p:nvPr/>
            </p:nvSpPr>
            <p:spPr bwMode="auto">
              <a:xfrm rot="10800000">
                <a:off x="3120968" y="1122114"/>
                <a:ext cx="1540628" cy="352938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3" name="Arc 352"/>
              <p:cNvSpPr/>
              <p:nvPr/>
            </p:nvSpPr>
            <p:spPr bwMode="auto">
              <a:xfrm rot="10800000">
                <a:off x="3115134" y="636439"/>
                <a:ext cx="468892" cy="4079854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4" name="Arc 353"/>
              <p:cNvSpPr/>
              <p:nvPr/>
            </p:nvSpPr>
            <p:spPr bwMode="auto">
              <a:xfrm rot="10800000">
                <a:off x="4285170" y="1023799"/>
                <a:ext cx="1500442" cy="391794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5" name="Arc 354"/>
              <p:cNvSpPr/>
              <p:nvPr/>
            </p:nvSpPr>
            <p:spPr bwMode="auto">
              <a:xfrm rot="10800000">
                <a:off x="4254061" y="1090858"/>
                <a:ext cx="388511" cy="3723666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6" name="Arc 355"/>
              <p:cNvSpPr/>
              <p:nvPr/>
            </p:nvSpPr>
            <p:spPr bwMode="auto">
              <a:xfrm rot="10800000">
                <a:off x="5254370" y="833036"/>
                <a:ext cx="576067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7" name="Arc 356"/>
              <p:cNvSpPr/>
              <p:nvPr/>
            </p:nvSpPr>
            <p:spPr bwMode="auto">
              <a:xfrm rot="10800000">
                <a:off x="5197727" y="922900"/>
                <a:ext cx="1527235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9" name="Group 291"/>
            <p:cNvGrpSpPr>
              <a:grpSpLocks/>
            </p:cNvGrpSpPr>
            <p:nvPr/>
          </p:nvGrpSpPr>
          <p:grpSpPr bwMode="auto">
            <a:xfrm rot="8310677">
              <a:off x="7925592" y="1378744"/>
              <a:ext cx="779463" cy="200025"/>
              <a:chOff x="215936" y="644546"/>
              <a:chExt cx="6576508" cy="4079854"/>
            </a:xfrm>
          </p:grpSpPr>
          <p:sp>
            <p:nvSpPr>
              <p:cNvPr id="359" name="Arc 358"/>
              <p:cNvSpPr/>
              <p:nvPr/>
            </p:nvSpPr>
            <p:spPr bwMode="auto">
              <a:xfrm rot="10800000">
                <a:off x="2140339" y="854994"/>
                <a:ext cx="1500139" cy="3886352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0" name="Arc 359"/>
              <p:cNvSpPr/>
              <p:nvPr/>
            </p:nvSpPr>
            <p:spPr bwMode="auto">
              <a:xfrm rot="10800000">
                <a:off x="2144869" y="936261"/>
                <a:ext cx="495578" cy="3756807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1" name="Arc 360"/>
              <p:cNvSpPr/>
              <p:nvPr/>
            </p:nvSpPr>
            <p:spPr bwMode="auto">
              <a:xfrm rot="10800000">
                <a:off x="1046951" y="955840"/>
                <a:ext cx="1526928" cy="3821580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2" name="Arc 361"/>
              <p:cNvSpPr/>
              <p:nvPr/>
            </p:nvSpPr>
            <p:spPr bwMode="auto">
              <a:xfrm rot="10800000">
                <a:off x="1107862" y="883123"/>
                <a:ext cx="629527" cy="36920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3" name="Arc 362"/>
              <p:cNvSpPr/>
              <p:nvPr/>
            </p:nvSpPr>
            <p:spPr bwMode="auto">
              <a:xfrm rot="10800000">
                <a:off x="161618" y="1013650"/>
                <a:ext cx="1526928" cy="385395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4" name="Arc 363"/>
              <p:cNvSpPr/>
              <p:nvPr/>
            </p:nvSpPr>
            <p:spPr bwMode="auto">
              <a:xfrm rot="10800000">
                <a:off x="3138709" y="1157332"/>
                <a:ext cx="1540317" cy="353011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5" name="Arc 364"/>
              <p:cNvSpPr/>
              <p:nvPr/>
            </p:nvSpPr>
            <p:spPr bwMode="auto">
              <a:xfrm rot="10800000">
                <a:off x="3123656" y="676977"/>
                <a:ext cx="468798" cy="4080670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6" name="Arc 365"/>
              <p:cNvSpPr/>
              <p:nvPr/>
            </p:nvSpPr>
            <p:spPr bwMode="auto">
              <a:xfrm rot="10800000">
                <a:off x="4293977" y="1012571"/>
                <a:ext cx="1500139" cy="391872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7" name="Arc 366"/>
              <p:cNvSpPr/>
              <p:nvPr/>
            </p:nvSpPr>
            <p:spPr bwMode="auto">
              <a:xfrm rot="10800000">
                <a:off x="4276459" y="1137436"/>
                <a:ext cx="388425" cy="3724411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8" name="Arc 367"/>
              <p:cNvSpPr/>
              <p:nvPr/>
            </p:nvSpPr>
            <p:spPr bwMode="auto">
              <a:xfrm rot="10800000">
                <a:off x="5271363" y="865917"/>
                <a:ext cx="575942" cy="36920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9" name="Arc 368"/>
              <p:cNvSpPr/>
              <p:nvPr/>
            </p:nvSpPr>
            <p:spPr bwMode="auto">
              <a:xfrm rot="10800000">
                <a:off x="5212597" y="924891"/>
                <a:ext cx="1526928" cy="3886352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30" name="Group 206"/>
            <p:cNvGrpSpPr>
              <a:grpSpLocks/>
            </p:cNvGrpSpPr>
            <p:nvPr/>
          </p:nvGrpSpPr>
          <p:grpSpPr bwMode="auto">
            <a:xfrm rot="171537">
              <a:off x="8376347" y="2451859"/>
              <a:ext cx="1224854" cy="139236"/>
              <a:chOff x="-674511" y="1463036"/>
              <a:chExt cx="10366912" cy="1478290"/>
            </a:xfrm>
          </p:grpSpPr>
          <p:sp>
            <p:nvSpPr>
              <p:cNvPr id="371" name="Arc 370"/>
              <p:cNvSpPr/>
              <p:nvPr/>
            </p:nvSpPr>
            <p:spPr bwMode="auto">
              <a:xfrm>
                <a:off x="4439092" y="1063088"/>
                <a:ext cx="2216989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2" name="Arc 371"/>
              <p:cNvSpPr/>
              <p:nvPr/>
            </p:nvSpPr>
            <p:spPr bwMode="auto">
              <a:xfrm>
                <a:off x="5863766" y="1101506"/>
                <a:ext cx="833049" cy="1449798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3" name="Arc 372"/>
              <p:cNvSpPr/>
              <p:nvPr/>
            </p:nvSpPr>
            <p:spPr bwMode="auto">
              <a:xfrm>
                <a:off x="5904500" y="1038365"/>
                <a:ext cx="2230421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4" name="Arc 373"/>
              <p:cNvSpPr/>
              <p:nvPr/>
            </p:nvSpPr>
            <p:spPr bwMode="auto">
              <a:xfrm>
                <a:off x="7302008" y="1062042"/>
                <a:ext cx="833049" cy="1466651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5" name="Arc 374"/>
              <p:cNvSpPr/>
              <p:nvPr/>
            </p:nvSpPr>
            <p:spPr bwMode="auto">
              <a:xfrm>
                <a:off x="7209207" y="1057858"/>
                <a:ext cx="2230421" cy="150036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6" name="Arc 375"/>
              <p:cNvSpPr/>
              <p:nvPr/>
            </p:nvSpPr>
            <p:spPr bwMode="auto">
              <a:xfrm>
                <a:off x="3011912" y="1033511"/>
                <a:ext cx="2243862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7" name="Arc 376"/>
              <p:cNvSpPr/>
              <p:nvPr/>
            </p:nvSpPr>
            <p:spPr bwMode="auto">
              <a:xfrm>
                <a:off x="4468443" y="1086533"/>
                <a:ext cx="873362" cy="1668959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8" name="Arc 377"/>
              <p:cNvSpPr/>
              <p:nvPr/>
            </p:nvSpPr>
            <p:spPr bwMode="auto">
              <a:xfrm>
                <a:off x="1705864" y="980344"/>
                <a:ext cx="2243853" cy="160152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9" name="Arc 378"/>
              <p:cNvSpPr/>
              <p:nvPr/>
            </p:nvSpPr>
            <p:spPr bwMode="auto">
              <a:xfrm>
                <a:off x="3082221" y="1106253"/>
                <a:ext cx="859921" cy="1601527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0" name="Arc 379"/>
              <p:cNvSpPr/>
              <p:nvPr/>
            </p:nvSpPr>
            <p:spPr bwMode="auto">
              <a:xfrm>
                <a:off x="333736" y="982770"/>
                <a:ext cx="2216981" cy="16015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1" name="Arc 380"/>
              <p:cNvSpPr/>
              <p:nvPr/>
            </p:nvSpPr>
            <p:spPr bwMode="auto">
              <a:xfrm>
                <a:off x="1748002" y="1106230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2" name="Arc 381"/>
              <p:cNvSpPr/>
              <p:nvPr/>
            </p:nvSpPr>
            <p:spPr bwMode="auto">
              <a:xfrm>
                <a:off x="-1037094" y="1016758"/>
                <a:ext cx="2257294" cy="160152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3" name="Arc 382"/>
              <p:cNvSpPr/>
              <p:nvPr/>
            </p:nvSpPr>
            <p:spPr bwMode="auto">
              <a:xfrm>
                <a:off x="362106" y="1091803"/>
                <a:ext cx="833049" cy="1500368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</p:grpSp>
      <p:grpSp>
        <p:nvGrpSpPr>
          <p:cNvPr id="190" name="Group 189"/>
          <p:cNvGrpSpPr/>
          <p:nvPr/>
        </p:nvGrpSpPr>
        <p:grpSpPr>
          <a:xfrm>
            <a:off x="314423" y="3517900"/>
            <a:ext cx="3420291" cy="2960370"/>
            <a:chOff x="5191223" y="825500"/>
            <a:chExt cx="3420291" cy="2960370"/>
          </a:xfrm>
          <a:solidFill>
            <a:schemeClr val="bg1"/>
          </a:solidFill>
        </p:grpSpPr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/>
            <a:srcRect l="3317" r="3317"/>
            <a:stretch>
              <a:fillRect/>
            </a:stretch>
          </p:blipFill>
          <p:spPr>
            <a:xfrm>
              <a:off x="5191223" y="825500"/>
              <a:ext cx="3420291" cy="2960370"/>
            </a:xfrm>
            <a:prstGeom prst="rect">
              <a:avLst/>
            </a:prstGeom>
            <a:grpFill/>
          </p:spPr>
        </p:pic>
        <p:grpSp>
          <p:nvGrpSpPr>
            <p:cNvPr id="192" name="Group 19"/>
            <p:cNvGrpSpPr/>
            <p:nvPr/>
          </p:nvGrpSpPr>
          <p:grpSpPr>
            <a:xfrm>
              <a:off x="6159500" y="3505200"/>
              <a:ext cx="2015946" cy="276999"/>
              <a:chOff x="5626100" y="3949700"/>
              <a:chExt cx="2015946" cy="276999"/>
            </a:xfrm>
            <a:grpFill/>
          </p:grpSpPr>
          <p:sp>
            <p:nvSpPr>
              <p:cNvPr id="193" name="TextBox 192"/>
              <p:cNvSpPr txBox="1"/>
              <p:nvPr/>
            </p:nvSpPr>
            <p:spPr>
              <a:xfrm>
                <a:off x="5626100" y="3949700"/>
                <a:ext cx="2015946" cy="27699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Symbol" charset="2"/>
                    <a:cs typeface="Symbol" charset="2"/>
                  </a:rPr>
                  <a:t>a</a:t>
                </a:r>
                <a:r>
                  <a:rPr lang="en-US" sz="1200" baseline="-25000" dirty="0" smtClean="0"/>
                  <a:t>s</a:t>
                </a:r>
                <a:r>
                  <a:rPr lang="en-US" sz="1200" dirty="0" smtClean="0"/>
                  <a:t>~1              </a:t>
                </a:r>
                <a:r>
                  <a:rPr lang="en-US" sz="1200" dirty="0" smtClean="0">
                    <a:latin typeface="Symbol" charset="2"/>
                    <a:cs typeface="Symbol" charset="2"/>
                  </a:rPr>
                  <a:t>a</a:t>
                </a:r>
                <a:r>
                  <a:rPr lang="en-US" sz="1200" baseline="-25000" dirty="0" smtClean="0"/>
                  <a:t>s</a:t>
                </a:r>
                <a:r>
                  <a:rPr lang="en-US" sz="1200" dirty="0" smtClean="0"/>
                  <a:t> &lt;&lt; 1 </a:t>
                </a:r>
                <a:endParaRPr lang="en-US" sz="1200" dirty="0"/>
              </a:p>
            </p:txBody>
          </p:sp>
          <p:cxnSp>
            <p:nvCxnSpPr>
              <p:cNvPr id="194" name="Straight Arrow Connector 193"/>
              <p:cNvCxnSpPr/>
              <p:nvPr/>
            </p:nvCxnSpPr>
            <p:spPr bwMode="auto">
              <a:xfrm>
                <a:off x="6146800" y="4140200"/>
                <a:ext cx="787400" cy="1270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aphicFrame>
        <p:nvGraphicFramePr>
          <p:cNvPr id="195" name="Object 1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014683"/>
              </p:ext>
            </p:extLst>
          </p:nvPr>
        </p:nvGraphicFramePr>
        <p:xfrm>
          <a:off x="1397000" y="1358900"/>
          <a:ext cx="13335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4" imgW="1333500" imgH="558800" progId="Equation.DSMT4">
                  <p:embed/>
                </p:oleObj>
              </mc:Choice>
              <mc:Fallback>
                <p:oleObj name="Equation" r:id="rId4" imgW="13335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0" y="1358900"/>
                        <a:ext cx="13335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Text Box 10"/>
          <p:cNvSpPr txBox="1">
            <a:spLocks noChangeArrowheads="1"/>
          </p:cNvSpPr>
          <p:nvPr/>
        </p:nvSpPr>
        <p:spPr bwMode="auto">
          <a:xfrm>
            <a:off x="5143500" y="5214473"/>
            <a:ext cx="3517900" cy="16019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15000"/>
              </a:spcBef>
            </a:pPr>
            <a:r>
              <a:rPr lang="en-US" dirty="0"/>
              <a:t>Saturation must set in at</a:t>
            </a:r>
            <a:r>
              <a:rPr lang="en-US" dirty="0" smtClean="0"/>
              <a:t> </a:t>
            </a:r>
          </a:p>
          <a:p>
            <a:pPr algn="ctr" eaLnBrk="0" hangingPunct="0">
              <a:spcBef>
                <a:spcPct val="15000"/>
              </a:spcBef>
            </a:pPr>
            <a:r>
              <a:rPr lang="en-US" dirty="0" smtClean="0"/>
              <a:t>low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high occupancy</a:t>
            </a:r>
            <a:r>
              <a:rPr lang="en-US" dirty="0" smtClean="0">
                <a:sym typeface="Wingdings"/>
              </a:rPr>
              <a:t> </a:t>
            </a:r>
            <a:endParaRPr lang="en-US" dirty="0" smtClean="0"/>
          </a:p>
          <a:p>
            <a:pPr algn="ctr" eaLnBrk="0" hangingPunct="0">
              <a:spcBef>
                <a:spcPct val="15000"/>
              </a:spcBef>
            </a:pPr>
            <a:r>
              <a:rPr lang="en-US" dirty="0" smtClean="0"/>
              <a:t>space becomes crowded gluons </a:t>
            </a:r>
            <a:r>
              <a:rPr lang="en-US" dirty="0"/>
              <a:t>start to </a:t>
            </a:r>
            <a:r>
              <a:rPr lang="en-US" dirty="0" smtClean="0"/>
              <a:t>overlap </a:t>
            </a:r>
          </a:p>
          <a:p>
            <a:pPr algn="ctr" eaLnBrk="0" hangingPunct="0">
              <a:spcBef>
                <a:spcPct val="15000"/>
              </a:spcBef>
            </a:pPr>
            <a:r>
              <a:rPr lang="en-US" dirty="0" err="1" smtClean="0">
                <a:solidFill>
                  <a:srgbClr val="FF66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recombination </a:t>
            </a:r>
          </a:p>
        </p:txBody>
      </p:sp>
      <p:sp>
        <p:nvSpPr>
          <p:cNvPr id="213" name="Right Triangle 212"/>
          <p:cNvSpPr/>
          <p:nvPr/>
        </p:nvSpPr>
        <p:spPr bwMode="auto">
          <a:xfrm flipV="1">
            <a:off x="609600" y="3746500"/>
            <a:ext cx="2133600" cy="1435100"/>
          </a:xfrm>
          <a:prstGeom prst="rtTriangle">
            <a:avLst/>
          </a:prstGeom>
          <a:solidFill>
            <a:srgbClr val="3366FF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4" name="TextBox 213"/>
          <p:cNvSpPr txBox="1"/>
          <p:nvPr/>
        </p:nvSpPr>
        <p:spPr>
          <a:xfrm rot="19680000">
            <a:off x="495300" y="4064000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Terra Incognita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5" name="Rectangle 3"/>
          <p:cNvSpPr txBox="1">
            <a:spLocks noChangeArrowheads="1"/>
          </p:cNvSpPr>
          <p:nvPr/>
        </p:nvSpPr>
        <p:spPr bwMode="auto">
          <a:xfrm>
            <a:off x="12700" y="1701800"/>
            <a:ext cx="6096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133350" bIns="45720" numCol="1" anchor="t" anchorCtr="0" compatLnSpc="1">
            <a:prstTxWarp prst="textNoShape">
              <a:avLst/>
            </a:prstTxWarp>
          </a:bodyPr>
          <a:lstStyle/>
          <a:p>
            <a:pPr marL="266700" lvl="0" indent="-227013">
              <a:lnSpc>
                <a:spcPct val="150000"/>
              </a:lnSpc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dirty="0" smtClean="0">
                <a:effectLst/>
              </a:rPr>
              <a:t> </a:t>
            </a:r>
            <a:r>
              <a:rPr lang="en-US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BK/JIMWLK </a:t>
            </a:r>
            <a:r>
              <a:rPr lang="en-US" kern="0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non-linear </a:t>
            </a:r>
            <a:r>
              <a:rPr lang="en-US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evolution includes </a:t>
            </a:r>
          </a:p>
          <a:p>
            <a:pPr marL="266700" lvl="0" indent="-227013">
              <a:buClr>
                <a:srgbClr val="0000FF"/>
              </a:buClr>
              <a:defRPr/>
            </a:pPr>
            <a:r>
              <a:rPr lang="en-US" kern="0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  </a:t>
            </a:r>
            <a:r>
              <a:rPr lang="en-US" kern="0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recombination</a:t>
            </a:r>
            <a:r>
              <a:rPr lang="en-US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effects </a:t>
            </a:r>
            <a:r>
              <a:rPr lang="en-US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/>
              </a:rPr>
              <a:t> </a:t>
            </a:r>
            <a:r>
              <a:rPr lang="en-US" kern="0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saturation</a:t>
            </a: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Dynamically generated scale</a:t>
            </a: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   </a:t>
            </a: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Saturation Scale: Q</a:t>
            </a:r>
            <a:r>
              <a:rPr kumimoji="1" lang="en-US" sz="16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2</a:t>
            </a:r>
            <a:r>
              <a:rPr kumimoji="1" lang="en-US" sz="16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s</a:t>
            </a:r>
            <a:r>
              <a:rPr kumimoji="1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omic Sans MS"/>
                <a:ea typeface="+mn-ea"/>
                <a:cs typeface="Comic Sans MS"/>
              </a:rPr>
              <a:t>(x</a:t>
            </a:r>
            <a:r>
              <a:rPr lang="en-US" sz="1600" kern="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+mn-ea"/>
                <a:cs typeface="Comic Sans MS"/>
              </a:rPr>
              <a:t>)</a:t>
            </a:r>
          </a:p>
          <a:p>
            <a:pPr marL="1066800" lvl="2" indent="-227013">
              <a:spcBef>
                <a:spcPct val="20000"/>
              </a:spcBef>
              <a:buClr>
                <a:srgbClr val="0000FF"/>
              </a:buClr>
              <a:buSzPct val="100000"/>
              <a:buFont typeface="Wingdings" charset="2"/>
              <a:buChar char="§"/>
              <a:defRPr/>
            </a:pPr>
            <a:r>
              <a:rPr lang="en-US" sz="1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Increases with energy or decreasing x</a:t>
            </a:r>
          </a:p>
          <a:p>
            <a:pPr marL="666750" lvl="1" indent="-227013">
              <a:spcBef>
                <a:spcPct val="20000"/>
              </a:spcBef>
              <a:buClr>
                <a:srgbClr val="0000FF"/>
              </a:buClr>
              <a:buSzPct val="100000"/>
              <a:buFont typeface="Wingdings" charset="2"/>
              <a:buChar char="Ø"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Scale with 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Q</a:t>
            </a:r>
            <a:r>
              <a:rPr lang="en-US" sz="1600" kern="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/Q</a:t>
            </a:r>
            <a:r>
              <a:rPr lang="en-US" sz="1600" kern="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lang="en-US" sz="1600" kern="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s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(x)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instead of 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x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and 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Q</a:t>
            </a:r>
            <a:r>
              <a:rPr lang="en-US" sz="1600" kern="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ea typeface="Times New Roman" charset="0"/>
                <a:cs typeface="Comic Sans MS"/>
                <a:sym typeface="Times New Roman" charset="0"/>
              </a:rPr>
              <a:t>2</a:t>
            </a:r>
            <a:r>
              <a:rPr lang="en-US" sz="1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</a:t>
            </a:r>
          </a:p>
          <a:p>
            <a:pPr marL="66675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None/>
              <a:tabLst/>
              <a:defRPr/>
            </a:pPr>
            <a:endParaRPr kumimoji="1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6" grpId="0" animBg="1"/>
      <p:bldP spid="213" grpId="0" animBg="1"/>
      <p:bldP spid="214" grpId="0"/>
      <p:bldP spid="2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EEEC-F96E-F24C-977F-A1671B01C9F7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01D94-9044-2F4A-A37C-F3FE3835A4DB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Lattice work for OC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2242"/>
          </a:xfrm>
          <a:prstGeom prst="roundRect">
            <a:avLst/>
          </a:prstGeom>
        </p:spPr>
        <p:txBody>
          <a:bodyPr/>
          <a:lstStyle/>
          <a:p>
            <a:r>
              <a:rPr lang="en-US" sz="2400" dirty="0" smtClean="0">
                <a:latin typeface="Arial"/>
                <a:cs typeface="Arial"/>
              </a:rPr>
              <a:t>Define lattice for a whole pass, instead of repeating one arc by 6 times</a:t>
            </a:r>
          </a:p>
          <a:p>
            <a:r>
              <a:rPr lang="en-US" sz="2400" dirty="0" smtClean="0">
                <a:latin typeface="Arial"/>
                <a:cs typeface="Arial"/>
              </a:rPr>
              <a:t>Separate a lattice file (</a:t>
            </a:r>
            <a:r>
              <a:rPr lang="en-US" sz="2400" dirty="0" err="1" smtClean="0">
                <a:latin typeface="Arial"/>
                <a:cs typeface="Arial"/>
              </a:rPr>
              <a:t>lattice.ffag</a:t>
            </a:r>
            <a:r>
              <a:rPr lang="en-US" sz="2400" dirty="0" smtClean="0">
                <a:latin typeface="Arial"/>
                <a:cs typeface="Arial"/>
              </a:rPr>
              <a:t>) from the main input file</a:t>
            </a:r>
          </a:p>
          <a:p>
            <a:r>
              <a:rPr lang="en-US" sz="2400" dirty="0" smtClean="0">
                <a:latin typeface="Arial"/>
                <a:cs typeface="Arial"/>
              </a:rPr>
              <a:t>Add monitors and correctors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el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91" y="4480931"/>
            <a:ext cx="6722663" cy="137808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CA792-8E28-7A41-B791-1601F3BA0C9C}" type="datetime1">
              <a:rPr lang="en-US" smtClean="0"/>
              <a:t>9/21/13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Correction for low energy - X plane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 descr="1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893" y="1669127"/>
            <a:ext cx="6073870" cy="45778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C7E5-426F-4B4A-B6D6-3F63DCDBC6A3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s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E3D3-0E27-8B40-80AD-76DA85926CCC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/>
                <a:cs typeface="Arial"/>
              </a:rPr>
              <a:t>Correction for low energy Y plane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41" y="1523257"/>
            <a:ext cx="6631627" cy="49982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9E2E1-027C-6446-B4D4-08D72BEA275A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151DC-4247-D042-B232-18353E6B81AA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p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9B07-53D3-2949-A88F-0EF4D86E75C4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5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p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543E1-BF1F-1A48-B58A-A6AD4E8D588E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p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D5E26-5EAD-E640-A53C-8A29350CA830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940772" y="925085"/>
            <a:ext cx="5157662" cy="5064422"/>
            <a:chOff x="1471336" y="846414"/>
            <a:chExt cx="5157662" cy="5064422"/>
          </a:xfrm>
        </p:grpSpPr>
        <p:sp>
          <p:nvSpPr>
            <p:cNvPr id="84" name="Arc 83"/>
            <p:cNvSpPr>
              <a:spLocks noChangeAspect="1"/>
            </p:cNvSpPr>
            <p:nvPr/>
          </p:nvSpPr>
          <p:spPr>
            <a:xfrm rot="10800000">
              <a:off x="2687676" y="2344676"/>
              <a:ext cx="3566160" cy="3566160"/>
            </a:xfrm>
            <a:prstGeom prst="arc">
              <a:avLst>
                <a:gd name="adj1" fmla="val 12710007"/>
                <a:gd name="adj2" fmla="val 16203390"/>
              </a:avLst>
            </a:prstGeom>
            <a:ln w="38100" cmpd="sng">
              <a:solidFill>
                <a:srgbClr val="FFDB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471336" y="846414"/>
              <a:ext cx="5157662" cy="5062868"/>
              <a:chOff x="1471336" y="846414"/>
              <a:chExt cx="5157662" cy="506286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401969" y="3390900"/>
                <a:ext cx="1269959" cy="10539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469365" y="2273335"/>
                <a:ext cx="1246441" cy="478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430276" y="2685063"/>
                <a:ext cx="1241652" cy="3788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Block Arc 40"/>
              <p:cNvSpPr>
                <a:spLocks noChangeAspect="1"/>
              </p:cNvSpPr>
              <p:nvPr/>
            </p:nvSpPr>
            <p:spPr>
              <a:xfrm>
                <a:off x="2547948" y="846414"/>
                <a:ext cx="3838007" cy="3840479"/>
              </a:xfrm>
              <a:prstGeom prst="blockArc">
                <a:avLst>
                  <a:gd name="adj1" fmla="val 16204828"/>
                  <a:gd name="adj2" fmla="val 19683210"/>
                  <a:gd name="adj3" fmla="val 2603"/>
                </a:avLst>
              </a:prstGeom>
              <a:solidFill>
                <a:srgbClr val="FFFFFF">
                  <a:alpha val="93000"/>
                </a:srgbClr>
              </a:solidFill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c 7"/>
              <p:cNvSpPr>
                <a:spLocks noChangeAspect="1"/>
              </p:cNvSpPr>
              <p:nvPr/>
            </p:nvSpPr>
            <p:spPr>
              <a:xfrm>
                <a:off x="2702541" y="1042253"/>
                <a:ext cx="3474720" cy="3474720"/>
              </a:xfrm>
              <a:prstGeom prst="arc">
                <a:avLst>
                  <a:gd name="adj1" fmla="val 16223566"/>
                  <a:gd name="adj2" fmla="val 19714709"/>
                </a:avLst>
              </a:prstGeom>
              <a:ln w="381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Arc 53"/>
              <p:cNvSpPr>
                <a:spLocks noChangeAspect="1"/>
              </p:cNvSpPr>
              <p:nvPr/>
            </p:nvSpPr>
            <p:spPr>
              <a:xfrm rot="5400000">
                <a:off x="3062838" y="1675048"/>
                <a:ext cx="3566160" cy="3566160"/>
              </a:xfrm>
              <a:prstGeom prst="arc">
                <a:avLst>
                  <a:gd name="adj1" fmla="val 14339452"/>
                  <a:gd name="adj2" fmla="val 17990384"/>
                </a:avLst>
              </a:prstGeom>
              <a:ln w="381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Arc 56"/>
              <p:cNvSpPr>
                <a:spLocks noChangeAspect="1"/>
              </p:cNvSpPr>
              <p:nvPr/>
            </p:nvSpPr>
            <p:spPr>
              <a:xfrm>
                <a:off x="1854533" y="988828"/>
                <a:ext cx="3566160" cy="3566160"/>
              </a:xfrm>
              <a:prstGeom prst="arc">
                <a:avLst>
                  <a:gd name="adj1" fmla="val 12608644"/>
                  <a:gd name="adj2" fmla="val 16222976"/>
                </a:avLst>
              </a:prstGeom>
              <a:ln w="381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>
                <a:spLocks noChangeAspect="1"/>
              </p:cNvSpPr>
              <p:nvPr/>
            </p:nvSpPr>
            <p:spPr>
              <a:xfrm rot="10800000">
                <a:off x="1868313" y="2343122"/>
                <a:ext cx="3566160" cy="3566160"/>
              </a:xfrm>
              <a:prstGeom prst="arc">
                <a:avLst>
                  <a:gd name="adj1" fmla="val 16207127"/>
                  <a:gd name="adj2" fmla="val 19763554"/>
                </a:avLst>
              </a:prstGeom>
              <a:ln w="381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>
                <a:spLocks noChangeAspect="1"/>
              </p:cNvSpPr>
              <p:nvPr/>
            </p:nvSpPr>
            <p:spPr>
              <a:xfrm rot="10800000">
                <a:off x="2727925" y="2384974"/>
                <a:ext cx="3474720" cy="3474720"/>
              </a:xfrm>
              <a:prstGeom prst="arc">
                <a:avLst>
                  <a:gd name="adj1" fmla="val 12655200"/>
                  <a:gd name="adj2" fmla="val 16210481"/>
                </a:avLst>
              </a:prstGeom>
              <a:ln w="381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/>
              <p:cNvSpPr>
                <a:spLocks noChangeAspect="1"/>
              </p:cNvSpPr>
              <p:nvPr/>
            </p:nvSpPr>
            <p:spPr>
              <a:xfrm>
                <a:off x="2661760" y="995090"/>
                <a:ext cx="3566160" cy="3566160"/>
              </a:xfrm>
              <a:prstGeom prst="arc">
                <a:avLst>
                  <a:gd name="adj1" fmla="val 16238673"/>
                  <a:gd name="adj2" fmla="val 19728941"/>
                </a:avLst>
              </a:prstGeom>
              <a:ln w="38100" cmpd="sng">
                <a:solidFill>
                  <a:srgbClr val="FFDB0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/>
              <p:cNvSpPr>
                <a:spLocks noChangeAspect="1"/>
              </p:cNvSpPr>
              <p:nvPr/>
            </p:nvSpPr>
            <p:spPr>
              <a:xfrm rot="5400000">
                <a:off x="3099673" y="1707808"/>
                <a:ext cx="3474720" cy="3474720"/>
              </a:xfrm>
              <a:prstGeom prst="arc">
                <a:avLst>
                  <a:gd name="adj1" fmla="val 14425911"/>
                  <a:gd name="adj2" fmla="val 17981823"/>
                </a:avLst>
              </a:prstGeom>
              <a:ln w="38100" cmpd="sng">
                <a:solidFill>
                  <a:srgbClr val="FFDB0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70"/>
              <p:cNvSpPr>
                <a:spLocks noChangeAspect="1"/>
              </p:cNvSpPr>
              <p:nvPr/>
            </p:nvSpPr>
            <p:spPr>
              <a:xfrm rot="10800000">
                <a:off x="1918040" y="2370928"/>
                <a:ext cx="3474720" cy="3474720"/>
              </a:xfrm>
              <a:prstGeom prst="arc">
                <a:avLst>
                  <a:gd name="adj1" fmla="val 16185134"/>
                  <a:gd name="adj2" fmla="val 19779021"/>
                </a:avLst>
              </a:prstGeom>
              <a:ln w="38100" cmpd="sng">
                <a:solidFill>
                  <a:srgbClr val="FFDB0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>
                <a:spLocks noChangeAspect="1"/>
              </p:cNvSpPr>
              <p:nvPr/>
            </p:nvSpPr>
            <p:spPr>
              <a:xfrm>
                <a:off x="1899522" y="1049837"/>
                <a:ext cx="3474720" cy="3474720"/>
              </a:xfrm>
              <a:prstGeom prst="arc">
                <a:avLst>
                  <a:gd name="adj1" fmla="val 12653906"/>
                  <a:gd name="adj2" fmla="val 16221429"/>
                </a:avLst>
              </a:prstGeom>
              <a:ln w="38100" cmpd="sng">
                <a:solidFill>
                  <a:srgbClr val="FFDB0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3631124" y="1022495"/>
                <a:ext cx="822960" cy="0"/>
              </a:xfrm>
              <a:prstGeom prst="line">
                <a:avLst/>
              </a:prstGeom>
              <a:ln w="1016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647110" y="5888796"/>
                <a:ext cx="822959" cy="0"/>
              </a:xfrm>
              <a:prstGeom prst="line">
                <a:avLst/>
              </a:prstGeom>
              <a:ln w="1016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5742921" y="2208535"/>
                <a:ext cx="822960" cy="0"/>
              </a:xfrm>
              <a:prstGeom prst="line">
                <a:avLst/>
              </a:prstGeom>
              <a:ln w="101600" cmpd="sng"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72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Arc 84"/>
              <p:cNvSpPr>
                <a:spLocks noChangeAspect="1"/>
              </p:cNvSpPr>
              <p:nvPr/>
            </p:nvSpPr>
            <p:spPr>
              <a:xfrm rot="16200000" flipH="1">
                <a:off x="1524138" y="1714288"/>
                <a:ext cx="3474720" cy="3474720"/>
              </a:xfrm>
              <a:prstGeom prst="arc">
                <a:avLst>
                  <a:gd name="adj1" fmla="val 14416299"/>
                  <a:gd name="adj2" fmla="val 17965888"/>
                </a:avLst>
              </a:prstGeom>
              <a:ln w="381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/>
              <p:cNvSpPr>
                <a:spLocks noChangeAspect="1"/>
              </p:cNvSpPr>
              <p:nvPr/>
            </p:nvSpPr>
            <p:spPr>
              <a:xfrm rot="16200000" flipH="1">
                <a:off x="1471336" y="1666506"/>
                <a:ext cx="3566160" cy="3566160"/>
              </a:xfrm>
              <a:prstGeom prst="arc">
                <a:avLst>
                  <a:gd name="adj1" fmla="val 14411602"/>
                  <a:gd name="adj2" fmla="val 18063304"/>
                </a:avLst>
              </a:prstGeom>
              <a:ln w="38100" cmpd="sng">
                <a:solidFill>
                  <a:srgbClr val="FFDB0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 rot="5400000">
                <a:off x="5765781" y="4692505"/>
                <a:ext cx="822960" cy="0"/>
              </a:xfrm>
              <a:prstGeom prst="line">
                <a:avLst/>
              </a:prstGeom>
              <a:ln w="101600" cmpd="sng"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90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516243" y="4662782"/>
                <a:ext cx="822960" cy="0"/>
              </a:xfrm>
              <a:prstGeom prst="line">
                <a:avLst/>
              </a:prstGeom>
              <a:ln w="101600" cmpd="sng"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180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518370" y="2222569"/>
                <a:ext cx="822960" cy="0"/>
              </a:xfrm>
              <a:prstGeom prst="line">
                <a:avLst/>
              </a:prstGeom>
              <a:ln w="101600" cmpd="sng">
                <a:solidFill>
                  <a:srgbClr val="008000"/>
                </a:solidFill>
              </a:ln>
              <a:effectLst/>
              <a:scene3d>
                <a:camera prst="orthographicFront">
                  <a:rot lat="0" lon="0" rev="36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3637-FF31-C54C-A806-C5B8A244F8EB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Dejan Trbojevic – FFAG-1013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6</a:t>
            </a:fld>
            <a:endParaRPr lang="en-US"/>
          </a:p>
        </p:txBody>
      </p:sp>
      <p:sp>
        <p:nvSpPr>
          <p:cNvPr id="43" name="Block Arc 42"/>
          <p:cNvSpPr>
            <a:spLocks noChangeAspect="1"/>
          </p:cNvSpPr>
          <p:nvPr/>
        </p:nvSpPr>
        <p:spPr>
          <a:xfrm rot="14555445">
            <a:off x="1351118" y="1566155"/>
            <a:ext cx="3838007" cy="3840479"/>
          </a:xfrm>
          <a:prstGeom prst="blockArc">
            <a:avLst>
              <a:gd name="adj1" fmla="val 16225369"/>
              <a:gd name="adj2" fmla="val 19690942"/>
              <a:gd name="adj3" fmla="val 3887"/>
            </a:avLst>
          </a:prstGeom>
          <a:solidFill>
            <a:srgbClr val="FFFFFF">
              <a:alpha val="93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133600" y="1839546"/>
            <a:ext cx="748458" cy="1057327"/>
            <a:chOff x="1691026" y="1761789"/>
            <a:chExt cx="748458" cy="1057327"/>
          </a:xfrm>
        </p:grpSpPr>
        <p:sp>
          <p:nvSpPr>
            <p:cNvPr id="145" name="Block Arc 144"/>
            <p:cNvSpPr>
              <a:spLocks noChangeAspect="1"/>
            </p:cNvSpPr>
            <p:nvPr/>
          </p:nvSpPr>
          <p:spPr>
            <a:xfrm rot="1808793">
              <a:off x="2099052" y="1761789"/>
              <a:ext cx="340432" cy="343125"/>
            </a:xfrm>
            <a:prstGeom prst="blockArc">
              <a:avLst>
                <a:gd name="adj1" fmla="val 10800000"/>
                <a:gd name="adj2" fmla="val 21458914"/>
                <a:gd name="adj3" fmla="val 16111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 rot="1790570">
              <a:off x="2161407" y="1942106"/>
              <a:ext cx="57854" cy="82906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Block Arc 147"/>
            <p:cNvSpPr>
              <a:spLocks noChangeAspect="1"/>
            </p:cNvSpPr>
            <p:nvPr/>
          </p:nvSpPr>
          <p:spPr>
            <a:xfrm rot="1774581" flipV="1">
              <a:off x="1691026" y="2475991"/>
              <a:ext cx="340432" cy="343125"/>
            </a:xfrm>
            <a:prstGeom prst="blockArc">
              <a:avLst>
                <a:gd name="adj1" fmla="val 10800000"/>
                <a:gd name="adj2" fmla="val 718"/>
                <a:gd name="adj3" fmla="val 16941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522698" y="1131505"/>
            <a:ext cx="1288885" cy="3022772"/>
            <a:chOff x="-1288885" y="1095196"/>
            <a:chExt cx="1288885" cy="3022772"/>
          </a:xfrm>
        </p:grpSpPr>
        <p:sp>
          <p:nvSpPr>
            <p:cNvPr id="75" name="TextBox 74"/>
            <p:cNvSpPr txBox="1"/>
            <p:nvPr/>
          </p:nvSpPr>
          <p:spPr>
            <a:xfrm>
              <a:off x="-1288885" y="1395453"/>
              <a:ext cx="1288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Passes through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the #1 FFAG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-1120820" y="1095196"/>
              <a:ext cx="1120820" cy="3022772"/>
              <a:chOff x="4691927" y="1265244"/>
              <a:chExt cx="1120820" cy="302277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691927" y="2256691"/>
                <a:ext cx="1120820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#1  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2.8  GeV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</a:t>
                </a:r>
                <a:r>
                  <a:rPr lang="en-US" sz="1400" dirty="0">
                    <a:solidFill>
                      <a:srgbClr val="FF0000"/>
                    </a:solidFill>
                  </a:rPr>
                  <a:t>2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-  3.7  GeV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#3   4.6  GeV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#4   5.5  GeV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#5   6.4  GeV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#6   7.3  GeV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#7   8.2  GeV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#8   9.1  GeV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#8 10.0  GeV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5062756" y="1265244"/>
                <a:ext cx="656392" cy="1034496"/>
              </a:xfrm>
              <a:prstGeom prst="straightConnector1">
                <a:avLst/>
              </a:prstGeom>
              <a:ln w="6350" cmpd="sng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/>
          <p:cNvSpPr txBox="1"/>
          <p:nvPr/>
        </p:nvSpPr>
        <p:spPr>
          <a:xfrm rot="3486082">
            <a:off x="6718160" y="1973621"/>
            <a:ext cx="6848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0.1 GeV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0" name="TextBox 269"/>
          <p:cNvSpPr txBox="1"/>
          <p:nvPr/>
        </p:nvSpPr>
        <p:spPr>
          <a:xfrm rot="17939393">
            <a:off x="2163316" y="2340439"/>
            <a:ext cx="1511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Coherent Electron </a:t>
            </a:r>
          </a:p>
          <a:p>
            <a:pPr algn="ctr"/>
            <a:r>
              <a:rPr lang="en-US" sz="1400" dirty="0" smtClean="0"/>
              <a:t>cooling</a:t>
            </a:r>
            <a:endParaRPr lang="en-US" sz="1400" dirty="0"/>
          </a:p>
        </p:txBody>
      </p:sp>
      <p:grpSp>
        <p:nvGrpSpPr>
          <p:cNvPr id="231" name="Group 230"/>
          <p:cNvGrpSpPr/>
          <p:nvPr/>
        </p:nvGrpSpPr>
        <p:grpSpPr>
          <a:xfrm>
            <a:off x="6052490" y="1874087"/>
            <a:ext cx="644022" cy="1043876"/>
            <a:chOff x="8064183" y="-2064448"/>
            <a:chExt cx="644022" cy="1043876"/>
          </a:xfrm>
        </p:grpSpPr>
        <p:sp>
          <p:nvSpPr>
            <p:cNvPr id="10" name="TextBox 9"/>
            <p:cNvSpPr txBox="1"/>
            <p:nvPr/>
          </p:nvSpPr>
          <p:spPr>
            <a:xfrm rot="3613502">
              <a:off x="7680745" y="-1681010"/>
              <a:ext cx="10438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Linac 0.9 GeV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1" name="Straight Arrow Connector 270"/>
            <p:cNvCxnSpPr/>
            <p:nvPr/>
          </p:nvCxnSpPr>
          <p:spPr>
            <a:xfrm flipV="1">
              <a:off x="8296510" y="-1674968"/>
              <a:ext cx="411695" cy="22971"/>
            </a:xfrm>
            <a:prstGeom prst="straightConnector1">
              <a:avLst/>
            </a:prstGeom>
            <a:ln w="635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1327910" y="898847"/>
            <a:ext cx="5951206" cy="6200031"/>
            <a:chOff x="9219296" y="571728"/>
            <a:chExt cx="5951206" cy="6200031"/>
          </a:xfrm>
        </p:grpSpPr>
        <p:cxnSp>
          <p:nvCxnSpPr>
            <p:cNvPr id="262" name="Straight Arrow Connector 261"/>
            <p:cNvCxnSpPr>
              <a:stCxn id="260" idx="0"/>
            </p:cNvCxnSpPr>
            <p:nvPr/>
          </p:nvCxnSpPr>
          <p:spPr>
            <a:xfrm>
              <a:off x="14481240" y="1673824"/>
              <a:ext cx="46457" cy="111179"/>
            </a:xfrm>
            <a:prstGeom prst="straightConnector1">
              <a:avLst/>
            </a:prstGeom>
            <a:ln w="1270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14738021" y="2060408"/>
              <a:ext cx="126227" cy="26687"/>
            </a:xfrm>
            <a:prstGeom prst="straightConnector1">
              <a:avLst/>
            </a:prstGeom>
            <a:ln w="1270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flipH="1" flipV="1">
              <a:off x="14864248" y="2087095"/>
              <a:ext cx="35143" cy="41852"/>
            </a:xfrm>
            <a:prstGeom prst="straightConnector1">
              <a:avLst/>
            </a:prstGeom>
            <a:ln w="1270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H="1" flipV="1">
              <a:off x="14894557" y="2115950"/>
              <a:ext cx="12035" cy="129001"/>
            </a:xfrm>
            <a:prstGeom prst="straightConnector1">
              <a:avLst/>
            </a:prstGeom>
            <a:ln w="1270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14476413" y="1503528"/>
              <a:ext cx="428075" cy="743578"/>
              <a:chOff x="6255697" y="1825272"/>
              <a:chExt cx="428075" cy="74357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255697" y="1825272"/>
                <a:ext cx="428075" cy="743578"/>
                <a:chOff x="6084648" y="1753494"/>
                <a:chExt cx="428075" cy="743578"/>
              </a:xfrm>
            </p:grpSpPr>
            <p:cxnSp>
              <p:nvCxnSpPr>
                <p:cNvPr id="192" name="Straight Arrow Connector 191"/>
                <p:cNvCxnSpPr/>
                <p:nvPr/>
              </p:nvCxnSpPr>
              <p:spPr>
                <a:xfrm>
                  <a:off x="6084648" y="1763318"/>
                  <a:ext cx="9148" cy="110535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Arrow Connector 192"/>
                <p:cNvCxnSpPr/>
                <p:nvPr/>
              </p:nvCxnSpPr>
              <p:spPr>
                <a:xfrm flipH="1" flipV="1">
                  <a:off x="6093796" y="1873853"/>
                  <a:ext cx="17572" cy="73092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Arrow Connector 193"/>
                <p:cNvCxnSpPr/>
                <p:nvPr/>
              </p:nvCxnSpPr>
              <p:spPr>
                <a:xfrm flipH="1" flipV="1">
                  <a:off x="6111306" y="1941039"/>
                  <a:ext cx="45604" cy="57672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/>
                <p:cNvCxnSpPr/>
                <p:nvPr/>
              </p:nvCxnSpPr>
              <p:spPr>
                <a:xfrm>
                  <a:off x="6356905" y="2331332"/>
                  <a:ext cx="110928" cy="50452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Arrow Connector 187"/>
                <p:cNvCxnSpPr/>
                <p:nvPr/>
              </p:nvCxnSpPr>
              <p:spPr>
                <a:xfrm>
                  <a:off x="6158687" y="1825239"/>
                  <a:ext cx="18574" cy="48615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Arrow Connector 188"/>
                <p:cNvCxnSpPr/>
                <p:nvPr/>
              </p:nvCxnSpPr>
              <p:spPr>
                <a:xfrm flipH="1">
                  <a:off x="6167004" y="1873853"/>
                  <a:ext cx="10257" cy="127566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Arrow Connector 189"/>
                <p:cNvCxnSpPr/>
                <p:nvPr/>
              </p:nvCxnSpPr>
              <p:spPr>
                <a:xfrm>
                  <a:off x="6089054" y="1753494"/>
                  <a:ext cx="69193" cy="73685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Arrow Connector 239"/>
                <p:cNvCxnSpPr/>
                <p:nvPr/>
              </p:nvCxnSpPr>
              <p:spPr>
                <a:xfrm flipH="1" flipV="1">
                  <a:off x="6489676" y="2408253"/>
                  <a:ext cx="23047" cy="88819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Arrow Connector 240"/>
                <p:cNvCxnSpPr/>
                <p:nvPr/>
              </p:nvCxnSpPr>
              <p:spPr>
                <a:xfrm rot="9102638">
                  <a:off x="6410748" y="2428758"/>
                  <a:ext cx="18574" cy="48615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2" name="Straight Arrow Connector 241"/>
              <p:cNvCxnSpPr/>
              <p:nvPr/>
            </p:nvCxnSpPr>
            <p:spPr>
              <a:xfrm rot="9102638" flipH="1">
                <a:off x="6540546" y="2385463"/>
                <a:ext cx="10257" cy="127566"/>
              </a:xfrm>
              <a:prstGeom prst="straightConnector1">
                <a:avLst/>
              </a:prstGeom>
              <a:ln w="1270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7" name="Straight Arrow Connector 196"/>
            <p:cNvCxnSpPr/>
            <p:nvPr/>
          </p:nvCxnSpPr>
          <p:spPr>
            <a:xfrm flipH="1" flipV="1">
              <a:off x="14854274" y="2122565"/>
              <a:ext cx="35143" cy="41852"/>
            </a:xfrm>
            <a:prstGeom prst="straightConnector1">
              <a:avLst/>
            </a:prstGeom>
            <a:ln w="1270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rot="9102638">
              <a:off x="14805431" y="2215559"/>
              <a:ext cx="69193" cy="73685"/>
            </a:xfrm>
            <a:prstGeom prst="straightConnector1">
              <a:avLst/>
            </a:prstGeom>
            <a:ln w="1270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/>
            <p:nvPr/>
          </p:nvCxnSpPr>
          <p:spPr>
            <a:xfrm rot="9102638" flipH="1" flipV="1">
              <a:off x="14781992" y="2062571"/>
              <a:ext cx="88207" cy="247052"/>
            </a:xfrm>
            <a:prstGeom prst="straightConnector1">
              <a:avLst/>
            </a:prstGeom>
            <a:ln w="1270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/>
            <p:cNvCxnSpPr>
              <a:endCxn id="261" idx="1"/>
            </p:cNvCxnSpPr>
            <p:nvPr/>
          </p:nvCxnSpPr>
          <p:spPr>
            <a:xfrm>
              <a:off x="14702634" y="2101338"/>
              <a:ext cx="85642" cy="94488"/>
            </a:xfrm>
            <a:prstGeom prst="straightConnector1">
              <a:avLst/>
            </a:prstGeom>
            <a:ln w="1270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7" name="Group 226"/>
            <p:cNvGrpSpPr/>
            <p:nvPr/>
          </p:nvGrpSpPr>
          <p:grpSpPr>
            <a:xfrm>
              <a:off x="9219296" y="571728"/>
              <a:ext cx="5951206" cy="6200031"/>
              <a:chOff x="9658360" y="639674"/>
              <a:chExt cx="5951206" cy="6200031"/>
            </a:xfrm>
          </p:grpSpPr>
          <p:sp>
            <p:nvSpPr>
              <p:cNvPr id="7" name="TextBox 6"/>
              <p:cNvSpPr txBox="1"/>
              <p:nvPr/>
            </p:nvSpPr>
            <p:spPr>
              <a:xfrm rot="19563813">
                <a:off x="10717118" y="639674"/>
                <a:ext cx="1005403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90"/>
                    </a:solidFill>
                  </a:rPr>
                  <a:t>2.8-10.0 GeV</a:t>
                </a:r>
                <a:endParaRPr lang="en-US" sz="1200" b="1" dirty="0">
                  <a:solidFill>
                    <a:srgbClr val="000090"/>
                  </a:solidFill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9658360" y="651463"/>
                <a:ext cx="5951206" cy="6188242"/>
                <a:chOff x="1021213" y="898847"/>
                <a:chExt cx="5951206" cy="6188242"/>
              </a:xfrm>
            </p:grpSpPr>
            <p:sp>
              <p:nvSpPr>
                <p:cNvPr id="65" name="Rectangle 64"/>
                <p:cNvSpPr/>
                <p:nvPr/>
              </p:nvSpPr>
              <p:spPr>
                <a:xfrm rot="10800000">
                  <a:off x="3798741" y="6092027"/>
                  <a:ext cx="871632" cy="52680"/>
                </a:xfrm>
                <a:prstGeom prst="rect">
                  <a:avLst/>
                </a:prstGeom>
                <a:solidFill>
                  <a:srgbClr val="93CDDD"/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rot="7197917">
                  <a:off x="6059472" y="4819814"/>
                  <a:ext cx="872660" cy="45719"/>
                </a:xfrm>
                <a:prstGeom prst="rect">
                  <a:avLst/>
                </a:prstGeom>
                <a:solidFill>
                  <a:srgbClr val="93CDDD"/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Block Arc 66"/>
                <p:cNvSpPr>
                  <a:spLocks noChangeAspect="1"/>
                </p:cNvSpPr>
                <p:nvPr/>
              </p:nvSpPr>
              <p:spPr>
                <a:xfrm rot="14319383">
                  <a:off x="1701508" y="4141402"/>
                  <a:ext cx="1003387" cy="1005837"/>
                </a:xfrm>
                <a:prstGeom prst="blockArc">
                  <a:avLst>
                    <a:gd name="adj1" fmla="val 13900978"/>
                    <a:gd name="adj2" fmla="val 18124146"/>
                    <a:gd name="adj3" fmla="val 5023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1506361" y="4810762"/>
                  <a:ext cx="878128" cy="54863"/>
                </a:xfrm>
                <a:prstGeom prst="rect">
                  <a:avLst/>
                </a:prstGeom>
                <a:solidFill>
                  <a:srgbClr val="93CDDD"/>
                </a:solidFill>
                <a:ln w="12700" cmpd="sng">
                  <a:solidFill>
                    <a:srgbClr val="000090"/>
                  </a:solidFill>
                </a:ln>
                <a:effectLst/>
                <a:scene3d>
                  <a:camera prst="orthographicFront">
                    <a:rot lat="0" lon="0" rev="180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Block Arc 57"/>
                <p:cNvSpPr/>
                <p:nvPr/>
              </p:nvSpPr>
              <p:spPr>
                <a:xfrm rot="15009210">
                  <a:off x="1022936" y="4181173"/>
                  <a:ext cx="740815" cy="744261"/>
                </a:xfrm>
                <a:prstGeom prst="blockArc">
                  <a:avLst>
                    <a:gd name="adj1" fmla="val 5513313"/>
                    <a:gd name="adj2" fmla="val 7463698"/>
                    <a:gd name="adj3" fmla="val 7124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Block Arc 43"/>
                <p:cNvSpPr/>
                <p:nvPr/>
              </p:nvSpPr>
              <p:spPr>
                <a:xfrm rot="20389578">
                  <a:off x="1497615" y="5020699"/>
                  <a:ext cx="740815" cy="744261"/>
                </a:xfrm>
                <a:prstGeom prst="blockArc">
                  <a:avLst>
                    <a:gd name="adj1" fmla="val 19135583"/>
                    <a:gd name="adj2" fmla="val 21039929"/>
                    <a:gd name="adj3" fmla="val 6808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Block Arc 50"/>
                <p:cNvSpPr>
                  <a:spLocks noChangeAspect="1"/>
                </p:cNvSpPr>
                <p:nvPr/>
              </p:nvSpPr>
              <p:spPr>
                <a:xfrm rot="10800000">
                  <a:off x="1837814" y="2214293"/>
                  <a:ext cx="3929316" cy="3931852"/>
                </a:xfrm>
                <a:prstGeom prst="blockArc">
                  <a:avLst>
                    <a:gd name="adj1" fmla="val 16204828"/>
                    <a:gd name="adj2" fmla="val 19650437"/>
                    <a:gd name="adj3" fmla="val 1360"/>
                  </a:avLst>
                </a:prstGeom>
                <a:solidFill>
                  <a:schemeClr val="accent5">
                    <a:lumMod val="60000"/>
                    <a:lumOff val="40000"/>
                    <a:alpha val="93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5" name="Block Arc 154"/>
                <p:cNvSpPr>
                  <a:spLocks noChangeAspect="1"/>
                </p:cNvSpPr>
                <p:nvPr/>
              </p:nvSpPr>
              <p:spPr>
                <a:xfrm rot="10800000" flipH="1">
                  <a:off x="2676176" y="2212854"/>
                  <a:ext cx="3929316" cy="3931853"/>
                </a:xfrm>
                <a:prstGeom prst="blockArc">
                  <a:avLst>
                    <a:gd name="adj1" fmla="val 16249241"/>
                    <a:gd name="adj2" fmla="val 19656556"/>
                    <a:gd name="adj3" fmla="val 1222"/>
                  </a:avLst>
                </a:prstGeom>
                <a:solidFill>
                  <a:schemeClr val="accent5">
                    <a:lumMod val="60000"/>
                    <a:lumOff val="40000"/>
                    <a:alpha val="93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6" name="Block Arc 155"/>
                <p:cNvSpPr>
                  <a:spLocks noChangeAspect="1"/>
                </p:cNvSpPr>
                <p:nvPr/>
              </p:nvSpPr>
              <p:spPr>
                <a:xfrm rot="10800000" flipH="1" flipV="1">
                  <a:off x="2663407" y="900841"/>
                  <a:ext cx="3929316" cy="3931852"/>
                </a:xfrm>
                <a:prstGeom prst="blockArc">
                  <a:avLst>
                    <a:gd name="adj1" fmla="val 16212234"/>
                    <a:gd name="adj2" fmla="val 19641607"/>
                    <a:gd name="adj3" fmla="val 1270"/>
                  </a:avLst>
                </a:prstGeom>
                <a:solidFill>
                  <a:schemeClr val="accent5">
                    <a:lumMod val="60000"/>
                    <a:lumOff val="40000"/>
                    <a:alpha val="93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7" name="Block Arc 156"/>
                <p:cNvSpPr>
                  <a:spLocks noChangeAspect="1"/>
                </p:cNvSpPr>
                <p:nvPr/>
              </p:nvSpPr>
              <p:spPr>
                <a:xfrm rot="10800000" flipV="1">
                  <a:off x="1841487" y="898847"/>
                  <a:ext cx="3929316" cy="3931852"/>
                </a:xfrm>
                <a:prstGeom prst="blockArc">
                  <a:avLst>
                    <a:gd name="adj1" fmla="val 16282808"/>
                    <a:gd name="adj2" fmla="val 19711050"/>
                    <a:gd name="adj3" fmla="val 1220"/>
                  </a:avLst>
                </a:prstGeom>
                <a:solidFill>
                  <a:schemeClr val="accent5">
                    <a:lumMod val="60000"/>
                    <a:lumOff val="40000"/>
                    <a:alpha val="93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9" name="Block Arc 158"/>
                <p:cNvSpPr>
                  <a:spLocks noChangeAspect="1"/>
                </p:cNvSpPr>
                <p:nvPr/>
              </p:nvSpPr>
              <p:spPr>
                <a:xfrm rot="5400000" flipH="1">
                  <a:off x="3041835" y="1567386"/>
                  <a:ext cx="3929316" cy="3931852"/>
                </a:xfrm>
                <a:prstGeom prst="blockArc">
                  <a:avLst>
                    <a:gd name="adj1" fmla="val 14466964"/>
                    <a:gd name="adj2" fmla="val 17948348"/>
                    <a:gd name="adj3" fmla="val 1185"/>
                  </a:avLst>
                </a:prstGeom>
                <a:solidFill>
                  <a:schemeClr val="accent5">
                    <a:lumMod val="60000"/>
                    <a:lumOff val="40000"/>
                    <a:alpha val="93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Block Arc 159"/>
                <p:cNvSpPr>
                  <a:spLocks noChangeAspect="1"/>
                </p:cNvSpPr>
                <p:nvPr/>
              </p:nvSpPr>
              <p:spPr>
                <a:xfrm rot="16200000">
                  <a:off x="1463543" y="1556093"/>
                  <a:ext cx="3929316" cy="3931852"/>
                </a:xfrm>
                <a:prstGeom prst="blockArc">
                  <a:avLst>
                    <a:gd name="adj1" fmla="val 14474389"/>
                    <a:gd name="adj2" fmla="val 17936411"/>
                    <a:gd name="adj3" fmla="val 1197"/>
                  </a:avLst>
                </a:prstGeom>
                <a:solidFill>
                  <a:schemeClr val="accent5">
                    <a:lumMod val="60000"/>
                    <a:lumOff val="40000"/>
                    <a:alpha val="93000"/>
                  </a:schemeClr>
                </a:solidFill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6240577" y="2217492"/>
                  <a:ext cx="365759" cy="47304"/>
                </a:xfrm>
                <a:prstGeom prst="rect">
                  <a:avLst/>
                </a:prstGeom>
                <a:solidFill>
                  <a:srgbClr val="93CDDD"/>
                </a:solidFill>
                <a:ln w="12700" cmpd="sng">
                  <a:solidFill>
                    <a:srgbClr val="000090"/>
                  </a:solidFill>
                </a:ln>
                <a:effectLst/>
                <a:scene3d>
                  <a:camera prst="orthographicFront">
                    <a:rot lat="0" lon="0" rev="72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3758025" y="901232"/>
                  <a:ext cx="890129" cy="47304"/>
                </a:xfrm>
                <a:prstGeom prst="rect">
                  <a:avLst/>
                </a:prstGeom>
                <a:solidFill>
                  <a:srgbClr val="93CDDD"/>
                </a:solidFill>
                <a:ln w="12700" cmpd="sng">
                  <a:solidFill>
                    <a:srgbClr val="000090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>
                  <a:off x="1516968" y="2192964"/>
                  <a:ext cx="844409" cy="47304"/>
                </a:xfrm>
                <a:prstGeom prst="rect">
                  <a:avLst/>
                </a:prstGeom>
                <a:solidFill>
                  <a:srgbClr val="93CDDD"/>
                </a:solidFill>
                <a:ln w="12700" cmpd="sng">
                  <a:solidFill>
                    <a:srgbClr val="000090"/>
                  </a:solidFill>
                </a:ln>
                <a:effectLst/>
                <a:scene3d>
                  <a:camera prst="orthographicFront">
                    <a:rot lat="0" lon="0" rev="36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8" name="Straight Arrow Connector 197"/>
                <p:cNvCxnSpPr/>
                <p:nvPr/>
              </p:nvCxnSpPr>
              <p:spPr>
                <a:xfrm flipH="1" flipV="1">
                  <a:off x="6261758" y="1827040"/>
                  <a:ext cx="88207" cy="247052"/>
                </a:xfrm>
                <a:prstGeom prst="straightConnector1">
                  <a:avLst/>
                </a:prstGeom>
                <a:ln w="12700" cmpd="sng">
                  <a:solidFill>
                    <a:srgbClr val="00009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9" name="Group 198"/>
                <p:cNvGrpSpPr/>
                <p:nvPr/>
              </p:nvGrpSpPr>
              <p:grpSpPr>
                <a:xfrm rot="1646865">
                  <a:off x="6223514" y="1847705"/>
                  <a:ext cx="173405" cy="197541"/>
                  <a:chOff x="6356905" y="2316435"/>
                  <a:chExt cx="173405" cy="197541"/>
                </a:xfrm>
              </p:grpSpPr>
              <p:cxnSp>
                <p:nvCxnSpPr>
                  <p:cNvPr id="200" name="Straight Arrow Connector 199"/>
                  <p:cNvCxnSpPr/>
                  <p:nvPr/>
                </p:nvCxnSpPr>
                <p:spPr>
                  <a:xfrm>
                    <a:off x="6356905" y="2316435"/>
                    <a:ext cx="126227" cy="26687"/>
                  </a:xfrm>
                  <a:prstGeom prst="straightConnector1">
                    <a:avLst/>
                  </a:prstGeom>
                  <a:ln w="12700" cmpd="sng"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Arrow Connector 200"/>
                  <p:cNvCxnSpPr/>
                  <p:nvPr/>
                </p:nvCxnSpPr>
                <p:spPr>
                  <a:xfrm flipH="1" flipV="1">
                    <a:off x="6483132" y="2343122"/>
                    <a:ext cx="35143" cy="41852"/>
                  </a:xfrm>
                  <a:prstGeom prst="straightConnector1">
                    <a:avLst/>
                  </a:prstGeom>
                  <a:ln w="12700" cmpd="sng"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Arrow Connector 201"/>
                  <p:cNvCxnSpPr/>
                  <p:nvPr/>
                </p:nvCxnSpPr>
                <p:spPr>
                  <a:xfrm flipH="1" flipV="1">
                    <a:off x="6518275" y="2384975"/>
                    <a:ext cx="12035" cy="129001"/>
                  </a:xfrm>
                  <a:prstGeom prst="straightConnector1">
                    <a:avLst/>
                  </a:prstGeom>
                  <a:ln w="12700" cmpd="sng">
                    <a:solidFill>
                      <a:srgbClr val="00009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3" name="Block Arc 252"/>
                <p:cNvSpPr>
                  <a:spLocks noChangeAspect="1"/>
                </p:cNvSpPr>
                <p:nvPr/>
              </p:nvSpPr>
              <p:spPr>
                <a:xfrm rot="19690790">
                  <a:off x="6312063" y="1938880"/>
                  <a:ext cx="184837" cy="180642"/>
                </a:xfrm>
                <a:prstGeom prst="blockArc">
                  <a:avLst>
                    <a:gd name="adj1" fmla="val 10800000"/>
                    <a:gd name="adj2" fmla="val 21458914"/>
                    <a:gd name="adj3" fmla="val 16111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 rot="19758014">
                  <a:off x="6550840" y="1956246"/>
                  <a:ext cx="27432" cy="381607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Block Arc 254"/>
                <p:cNvSpPr>
                  <a:spLocks noChangeAspect="1"/>
                </p:cNvSpPr>
                <p:nvPr/>
              </p:nvSpPr>
              <p:spPr>
                <a:xfrm rot="19656578" flipV="1">
                  <a:off x="6504904" y="2266689"/>
                  <a:ext cx="184837" cy="180642"/>
                </a:xfrm>
                <a:prstGeom prst="blockArc">
                  <a:avLst>
                    <a:gd name="adj1" fmla="val 10800000"/>
                    <a:gd name="adj2" fmla="val 718"/>
                    <a:gd name="adj3" fmla="val 16941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 rot="19758014">
                  <a:off x="6552905" y="2100929"/>
                  <a:ext cx="27432" cy="91440"/>
                </a:xfrm>
                <a:prstGeom prst="rect">
                  <a:avLst/>
                </a:prstGeom>
                <a:solidFill>
                  <a:srgbClr val="0000FF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 rot="8982848">
                  <a:off x="6244754" y="2052546"/>
                  <a:ext cx="36567" cy="607397"/>
                </a:xfrm>
                <a:prstGeom prst="rect">
                  <a:avLst/>
                </a:prstGeom>
                <a:solidFill>
                  <a:srgbClr val="3366FF">
                    <a:alpha val="75000"/>
                  </a:srgbClr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Block Arc 259"/>
                <p:cNvSpPr>
                  <a:spLocks noChangeAspect="1"/>
                </p:cNvSpPr>
                <p:nvPr/>
              </p:nvSpPr>
              <p:spPr>
                <a:xfrm rot="8966859" flipV="1">
                  <a:off x="6076022" y="1915255"/>
                  <a:ext cx="239458" cy="250986"/>
                </a:xfrm>
                <a:prstGeom prst="blockArc">
                  <a:avLst>
                    <a:gd name="adj1" fmla="val 10800000"/>
                    <a:gd name="adj2" fmla="val 44228"/>
                    <a:gd name="adj3" fmla="val 15228"/>
                  </a:avLst>
                </a:prstGeom>
                <a:solidFill>
                  <a:srgbClr val="3366FF">
                    <a:alpha val="72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1" name="Block Arc 260"/>
                <p:cNvSpPr>
                  <a:spLocks noChangeAspect="1"/>
                </p:cNvSpPr>
                <p:nvPr/>
              </p:nvSpPr>
              <p:spPr>
                <a:xfrm rot="19754755" flipV="1">
                  <a:off x="6383915" y="2438682"/>
                  <a:ext cx="239458" cy="250986"/>
                </a:xfrm>
                <a:prstGeom prst="blockArc">
                  <a:avLst>
                    <a:gd name="adj1" fmla="val 10800000"/>
                    <a:gd name="adj2" fmla="val 44228"/>
                    <a:gd name="adj3" fmla="val 15228"/>
                  </a:avLst>
                </a:prstGeom>
                <a:solidFill>
                  <a:srgbClr val="3366FF">
                    <a:alpha val="72000"/>
                  </a:srgb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80" name="Group 279"/>
                <p:cNvGrpSpPr/>
                <p:nvPr/>
              </p:nvGrpSpPr>
              <p:grpSpPr>
                <a:xfrm rot="17982436">
                  <a:off x="3466118" y="5432222"/>
                  <a:ext cx="1684907" cy="1624827"/>
                  <a:chOff x="2492739" y="4565526"/>
                  <a:chExt cx="1684907" cy="1624827"/>
                </a:xfrm>
              </p:grpSpPr>
              <p:grpSp>
                <p:nvGrpSpPr>
                  <p:cNvPr id="275" name="Group 274"/>
                  <p:cNvGrpSpPr/>
                  <p:nvPr/>
                </p:nvGrpSpPr>
                <p:grpSpPr>
                  <a:xfrm>
                    <a:off x="2492739" y="4565526"/>
                    <a:ext cx="1684907" cy="1003387"/>
                    <a:chOff x="851684" y="4069081"/>
                    <a:chExt cx="1684907" cy="1003387"/>
                  </a:xfrm>
                </p:grpSpPr>
                <p:sp>
                  <p:nvSpPr>
                    <p:cNvPr id="276" name="Block Arc 275"/>
                    <p:cNvSpPr>
                      <a:spLocks noChangeAspect="1"/>
                    </p:cNvSpPr>
                    <p:nvPr/>
                  </p:nvSpPr>
                  <p:spPr>
                    <a:xfrm rot="14319383">
                      <a:off x="1531979" y="4067856"/>
                      <a:ext cx="1003387" cy="1005837"/>
                    </a:xfrm>
                    <a:prstGeom prst="blockArc">
                      <a:avLst>
                        <a:gd name="adj1" fmla="val 13997474"/>
                        <a:gd name="adj2" fmla="val 18124760"/>
                        <a:gd name="adj3" fmla="val 5656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 w="12700" cmpd="sng">
                      <a:solidFill>
                        <a:srgbClr val="00009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7" name="Rectangle 276"/>
                    <p:cNvSpPr/>
                    <p:nvPr/>
                  </p:nvSpPr>
                  <p:spPr>
                    <a:xfrm>
                      <a:off x="1333657" y="4737216"/>
                      <a:ext cx="878128" cy="54863"/>
                    </a:xfrm>
                    <a:prstGeom prst="rect">
                      <a:avLst/>
                    </a:prstGeom>
                    <a:solidFill>
                      <a:srgbClr val="93CDDD"/>
                    </a:solidFill>
                    <a:ln w="12700" cmpd="sng">
                      <a:solidFill>
                        <a:srgbClr val="000090"/>
                      </a:solidFill>
                    </a:ln>
                    <a:effectLst/>
                    <a:scene3d>
                      <a:camera prst="orthographicFront">
                        <a:rot lat="0" lon="0" rev="18000000"/>
                      </a:camera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8" name="Block Arc 277"/>
                    <p:cNvSpPr/>
                    <p:nvPr/>
                  </p:nvSpPr>
                  <p:spPr>
                    <a:xfrm rot="15009210">
                      <a:off x="853407" y="4107627"/>
                      <a:ext cx="740815" cy="744261"/>
                    </a:xfrm>
                    <a:prstGeom prst="blockArc">
                      <a:avLst>
                        <a:gd name="adj1" fmla="val 5605749"/>
                        <a:gd name="adj2" fmla="val 7505792"/>
                        <a:gd name="adj3" fmla="val 7428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 w="12700" cmpd="sng">
                      <a:solidFill>
                        <a:srgbClr val="00009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79" name="Block Arc 278"/>
                  <p:cNvSpPr/>
                  <p:nvPr/>
                </p:nvSpPr>
                <p:spPr>
                  <a:xfrm rot="20389578">
                    <a:off x="2970245" y="5446092"/>
                    <a:ext cx="740815" cy="744261"/>
                  </a:xfrm>
                  <a:prstGeom prst="blockArc">
                    <a:avLst>
                      <a:gd name="adj1" fmla="val 19109704"/>
                      <a:gd name="adj2" fmla="val 20975869"/>
                      <a:gd name="adj3" fmla="val 7335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 w="127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94" name="Title 1"/>
          <p:cNvSpPr txBox="1">
            <a:spLocks/>
          </p:cNvSpPr>
          <p:nvPr/>
        </p:nvSpPr>
        <p:spPr>
          <a:xfrm>
            <a:off x="0" y="-26458"/>
            <a:ext cx="9144000" cy="629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9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 smtClean="0"/>
              <a:t>Layout of the eRHIC inside the </a:t>
            </a:r>
            <a:r>
              <a:rPr lang="en-US" sz="2800" b="1" dirty="0"/>
              <a:t>R</a:t>
            </a:r>
            <a:r>
              <a:rPr lang="en-US" sz="2800" b="1" dirty="0" smtClean="0"/>
              <a:t>HIC tunnel</a:t>
            </a:r>
            <a:endParaRPr lang="en-US" sz="2800" b="1" dirty="0"/>
          </a:p>
        </p:txBody>
      </p:sp>
      <p:sp>
        <p:nvSpPr>
          <p:cNvPr id="55" name="TextBox 54"/>
          <p:cNvSpPr txBox="1"/>
          <p:nvPr/>
        </p:nvSpPr>
        <p:spPr>
          <a:xfrm rot="3474055">
            <a:off x="5802844" y="2257526"/>
            <a:ext cx="1200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NS-FFAG 1.0-1.9</a:t>
            </a:r>
            <a:endParaRPr lang="en-US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0" grpId="0"/>
      <p:bldP spid="5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p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F214-2717-B044-BA6E-73DC4AB8A09C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3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p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60C5-C483-6E4B-BF0F-78170569A69A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6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p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22300"/>
            <a:ext cx="7425671" cy="5596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0809E-AFA4-DD4B-8BA6-CF4E909DF607}" type="datetime1">
              <a:rPr lang="en-US" smtClean="0"/>
              <a:t>9/21/13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3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VFFAG </a:t>
            </a:r>
            <a:r>
              <a:rPr lang="en-US" dirty="0"/>
              <a:t>and Non-Scaling FFAG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B6541-6797-D24A-ADC6-1EA4C7E696E9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14" descr="Screen Shot 2013-05-22 at 8.3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329"/>
            <a:ext cx="4681312" cy="3361255"/>
          </a:xfrm>
          <a:prstGeom prst="rect">
            <a:avLst/>
          </a:prstGeom>
        </p:spPr>
      </p:pic>
      <p:pic>
        <p:nvPicPr>
          <p:cNvPr id="16" name="Picture 15" descr="Screen Shot 2013-05-22 at 8.45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52" y="3896507"/>
            <a:ext cx="3703032" cy="2619985"/>
          </a:xfrm>
          <a:prstGeom prst="rect">
            <a:avLst/>
          </a:prstGeom>
        </p:spPr>
      </p:pic>
      <p:pic>
        <p:nvPicPr>
          <p:cNvPr id="17" name="Picture 16" descr="Screen Shot 2013-05-22 at 8.43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84" y="897793"/>
            <a:ext cx="3039616" cy="407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NS-FFAG with sextupoles 1.51 – 10 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68DE-1462-1642-B20D-74692E34DFC3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Screen Shot 2013-05-22 at 10.04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816100"/>
            <a:ext cx="7582426" cy="3213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793" y="2268046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9.2 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92201" y="2219465"/>
            <a:ext cx="11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10.00 GeV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81048" y="2571008"/>
            <a:ext cx="11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8.585 GeV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14880" y="2831835"/>
            <a:ext cx="11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7.170 GeV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14880" y="3149360"/>
            <a:ext cx="11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5.755 GeV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03540" y="3368046"/>
            <a:ext cx="11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4.344 GeV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92200" y="3598072"/>
            <a:ext cx="11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2.925 GeV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892388" y="3810322"/>
            <a:ext cx="11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1.510 GeV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04113" y="2506197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6.3 mm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7718" y="2786475"/>
            <a:ext cx="8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3.2 mm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5453" y="3334026"/>
            <a:ext cx="96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-2.9 mm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3748" y="3585059"/>
            <a:ext cx="96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-7.5 mm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580862" y="1790269"/>
            <a:ext cx="0" cy="234675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73062" y="1790269"/>
            <a:ext cx="0" cy="234675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890341" y="1806144"/>
            <a:ext cx="0" cy="2316648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892388" y="1260479"/>
            <a:ext cx="0" cy="287654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23874" y="1816100"/>
            <a:ext cx="0" cy="2320925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41121" y="1816100"/>
            <a:ext cx="0" cy="2195293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24695" y="1412879"/>
            <a:ext cx="6756353" cy="0"/>
          </a:xfrm>
          <a:prstGeom prst="line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123874" y="1882610"/>
            <a:ext cx="217247" cy="0"/>
          </a:xfrm>
          <a:prstGeom prst="line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890341" y="1882610"/>
            <a:ext cx="3233533" cy="0"/>
          </a:xfrm>
          <a:prstGeom prst="line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580862" y="1882610"/>
            <a:ext cx="1092200" cy="0"/>
          </a:xfrm>
          <a:prstGeom prst="line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359928" y="1071979"/>
            <a:ext cx="8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2.51 m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819796" y="1483739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 m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1124695" y="1260479"/>
            <a:ext cx="0" cy="287654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124695" y="1882610"/>
            <a:ext cx="456167" cy="0"/>
          </a:xfrm>
          <a:prstGeom prst="line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72843" y="1500713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0.17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287128" y="1513278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0.17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121465" y="1483739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1.2 m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7424881" y="1889481"/>
            <a:ext cx="456167" cy="0"/>
          </a:xfrm>
          <a:prstGeom prst="line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424881" y="1816100"/>
            <a:ext cx="0" cy="2347693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6332681" y="1889481"/>
            <a:ext cx="1092200" cy="0"/>
          </a:xfrm>
          <a:prstGeom prst="line">
            <a:avLst/>
          </a:prstGeom>
          <a:ln w="6350" cmpd="sng">
            <a:solidFill>
              <a:srgbClr val="0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566792" y="1520149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 m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930943" y="1538622"/>
            <a:ext cx="63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nes-Vs-Energy-Better-July6-10p34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55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TUNES VS. ENERGY with </a:t>
            </a:r>
            <a:r>
              <a:rPr lang="en-US" dirty="0" err="1" smtClean="0"/>
              <a:t>sextupoles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5021-34A2-034D-96A5-B2FB5C938202}" type="datetime1">
              <a:rPr lang="en-US" smtClean="0"/>
              <a:t>9/21/13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Dejan Trbojevic – FFAG-1013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F2F56-B3BD-3044-832D-49A5B51FA3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65414</TotalTime>
  <Words>2333</Words>
  <Application>Microsoft Macintosh PowerPoint</Application>
  <PresentationFormat>On-screen Show (4:3)</PresentationFormat>
  <Paragraphs>636</Paragraphs>
  <Slides>62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Equation</vt:lpstr>
      <vt:lpstr>Non-Scaling Linear FFAG’s for eRHIC</vt:lpstr>
      <vt:lpstr>The Pillars of the eRHIC Physics program</vt:lpstr>
      <vt:lpstr>Most Compelling Physics Questions</vt:lpstr>
      <vt:lpstr>The Probe: Deep Inelastic Scattering</vt:lpstr>
      <vt:lpstr>How many gluons have space in A proton?</vt:lpstr>
      <vt:lpstr>PowerPoint Presentation</vt:lpstr>
      <vt:lpstr>SOLUTIONS: VFFAG and Non-Scaling FFAG </vt:lpstr>
      <vt:lpstr>NS-FFAG with sextupoles 1.51 – 10 GeV</vt:lpstr>
      <vt:lpstr>TUNES VS. ENERGY with sextupoles</vt:lpstr>
      <vt:lpstr>Dynamical Aperture 142*6 cells @ 10 GeV</vt:lpstr>
      <vt:lpstr>Two Non-Scaling FFAG’s</vt:lpstr>
      <vt:lpstr>Two passes 1.0 and 1.9 GeV with small ring and nine in the RHIC tunnel 2.8 -10 GeV NS-FFAG</vt:lpstr>
      <vt:lpstr>Two passes 1.0 and 1.9 GeV with the second ring  in the RHIC tunnel 2.8 - 10 GeV NS-FFAG</vt:lpstr>
      <vt:lpstr>Number of magnets for NS-FFAG:</vt:lpstr>
      <vt:lpstr>NS-FFAG matching to Linac</vt:lpstr>
      <vt:lpstr>1 – 1.9 GeV NS-FFAG ring two options</vt:lpstr>
      <vt:lpstr>Possible place</vt:lpstr>
      <vt:lpstr>Possible place @ 10 o’clock</vt:lpstr>
      <vt:lpstr>VERSION # 1 average radius = 9.93 m</vt:lpstr>
      <vt:lpstr>VERSION # 2 average radius = 30.0 m</vt:lpstr>
      <vt:lpstr>Large 2.8 – 10 GeV ring</vt:lpstr>
      <vt:lpstr>SPREADERS for the large ring</vt:lpstr>
      <vt:lpstr>Basic Cell:  2.8 - 10 GeV -72%&lt; Δp/p &gt;100%</vt:lpstr>
      <vt:lpstr>Tunes per cell</vt:lpstr>
      <vt:lpstr>Orbit Offsets per cell</vt:lpstr>
      <vt:lpstr>Path Length for 2.8 – 10 GeV lattice </vt:lpstr>
      <vt:lpstr>Path Length for 2.8 – 10 GeV lattice </vt:lpstr>
      <vt:lpstr>Betatron Functions for 2.8 – 10 GeV lattice </vt:lpstr>
      <vt:lpstr>Dispersion for 2.8 – 10 GeV lattice </vt:lpstr>
      <vt:lpstr>Delays for the large 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Bypasses around Detectors and straight section</vt:lpstr>
      <vt:lpstr>THREE possible solutions for matching  NS-FFAG to Linac:</vt:lpstr>
      <vt:lpstr>Jefferson Lab patent: </vt:lpstr>
      <vt:lpstr>Misalignment</vt:lpstr>
      <vt:lpstr>E1=50 μm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E1=150μm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Lattice work for OC</vt:lpstr>
      <vt:lpstr>Correction for low energy - X plane</vt:lpstr>
      <vt:lpstr>PowerPoint Presentation</vt:lpstr>
      <vt:lpstr>Correction for low energy Y plane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eRHIC Non-Scaling FFAG 3-10 GeV</dc:title>
  <dc:creator>Dejan  Trbojevic</dc:creator>
  <cp:lastModifiedBy>Dejan Trbojevic</cp:lastModifiedBy>
  <cp:revision>434</cp:revision>
  <dcterms:created xsi:type="dcterms:W3CDTF">2012-04-23T22:12:21Z</dcterms:created>
  <dcterms:modified xsi:type="dcterms:W3CDTF">2013-09-21T17:03:01Z</dcterms:modified>
</cp:coreProperties>
</file>