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notesMasterIdLst>
    <p:notesMasterId r:id="rId14"/>
  </p:notesMasterIdLst>
  <p:sldIdLst>
    <p:sldId id="260" r:id="rId4"/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87" autoAdjust="0"/>
  </p:normalViewPr>
  <p:slideViewPr>
    <p:cSldViewPr>
      <p:cViewPr>
        <p:scale>
          <a:sx n="70" d="100"/>
          <a:sy n="70" d="100"/>
        </p:scale>
        <p:origin x="-1162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DD070-0CA9-4F54-960D-958CD7F7568F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4C0F6-D0C3-4E89-932C-CFF02EC8E5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55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C2F9D-8E25-405F-B081-00822796484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xfrm>
            <a:off x="916264" y="4344026"/>
            <a:ext cx="5025473" cy="4112926"/>
          </a:xfrm>
          <a:noFill/>
          <a:ln/>
        </p:spPr>
        <p:txBody>
          <a:bodyPr lIns="90526" tIns="45263" rIns="90526" bIns="45263"/>
          <a:lstStyle/>
          <a:p>
            <a:pPr eaLnBrk="1" hangingPunct="1"/>
            <a:r>
              <a:rPr lang="en-US" dirty="0" smtClean="0"/>
              <a:t>The TRIUMF 10 year plans address the problem that there are three RIB experimental areas that could run concurrently, </a:t>
            </a:r>
          </a:p>
          <a:p>
            <a:pPr eaLnBrk="1" hangingPunct="1"/>
            <a:r>
              <a:rPr lang="en-US" dirty="0" smtClean="0"/>
              <a:t>but there is only one drive beam - The existing H- cyclotron.  The 10 year plan is for 3 simultaneous beams.</a:t>
            </a:r>
          </a:p>
          <a:p>
            <a:pPr eaLnBrk="1" hangingPunct="1"/>
            <a:r>
              <a:rPr lang="en-US" dirty="0" smtClean="0"/>
              <a:t>Starts with the electron linac, and new targets and front end in the ARIEL building.</a:t>
            </a:r>
          </a:p>
          <a:p>
            <a:pPr eaLnBrk="1" hangingPunct="1"/>
            <a:r>
              <a:rPr lang="en-US" dirty="0" smtClean="0"/>
              <a:t>Second component is the installation of another proton </a:t>
            </a:r>
            <a:r>
              <a:rPr lang="en-US" dirty="0" err="1" smtClean="0"/>
              <a:t>beamline</a:t>
            </a:r>
            <a:r>
              <a:rPr lang="en-US" dirty="0" smtClean="0"/>
              <a:t>, BL4North.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5581" y="8688049"/>
            <a:ext cx="2972421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6" tIns="45263" rIns="90526" bIns="45263" anchor="b"/>
          <a:lstStyle/>
          <a:p>
            <a:pPr algn="r" defTabSz="448650" fontAlgn="base">
              <a:spcBef>
                <a:spcPct val="0"/>
              </a:spcBef>
              <a:spcAft>
                <a:spcPct val="0"/>
              </a:spcAft>
            </a:pPr>
            <a:fld id="{1486A1D2-106B-494D-84CA-773C7FAC9C9E}" type="slidenum">
              <a:rPr lang="fr-FR" sz="1100">
                <a:solidFill>
                  <a:prstClr val="black"/>
                </a:solidFill>
                <a:latin typeface="Arial" pitchFamily="-111" charset="0"/>
                <a:ea typeface="ヒラギノ角ゴ Pro W3" pitchFamily="-111" charset="-128"/>
              </a:rPr>
              <a:pPr algn="r" defTabSz="44865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z="1100" dirty="0">
              <a:solidFill>
                <a:prstClr val="black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ARIEL mission statement is nothing short of stunning.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shall read it.</a:t>
            </a:r>
            <a:endParaRPr lang="en-US" dirty="0" smtClean="0"/>
          </a:p>
          <a:p>
            <a:r>
              <a:rPr lang="en-US" dirty="0" smtClean="0"/>
              <a:t>This is the territory of glory</a:t>
            </a:r>
            <a:r>
              <a:rPr lang="en-US" baseline="0" dirty="0" smtClean="0"/>
              <a:t> for the Canadian nuclear physics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2BB28-6D70-48F3-BB69-9436746FD4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Neutron-rich heavy nuclide production will be from photo-fission of a uranium target.</a:t>
            </a:r>
          </a:p>
          <a:p>
            <a:pPr eaLnBrk="1" hangingPunct="1"/>
            <a:r>
              <a:rPr lang="en-US" dirty="0" smtClean="0"/>
              <a:t>The electron beam falls on a convertor, to produce </a:t>
            </a:r>
            <a:r>
              <a:rPr lang="en-US" dirty="0" err="1" smtClean="0"/>
              <a:t>bremmstrahlung</a:t>
            </a:r>
            <a:r>
              <a:rPr lang="en-US" dirty="0" smtClean="0"/>
              <a:t> gamma-rays.</a:t>
            </a:r>
          </a:p>
          <a:p>
            <a:pPr eaLnBrk="1" hangingPunct="1"/>
            <a:r>
              <a:rPr lang="en-US" dirty="0" smtClean="0"/>
              <a:t>These in turn fall on a production target, followed by isotope separation on line.</a:t>
            </a:r>
          </a:p>
          <a:p>
            <a:pPr eaLnBrk="1" hangingPunct="1"/>
            <a:r>
              <a:rPr lang="en-US" dirty="0" smtClean="0"/>
              <a:t>Figure shows power density levels in the convertor and target.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On the tour you will see </a:t>
            </a:r>
            <a:r>
              <a:rPr lang="en-US" dirty="0" err="1" smtClean="0"/>
              <a:t>coldbox</a:t>
            </a:r>
            <a:r>
              <a:rPr lang="en-US" dirty="0" smtClean="0"/>
              <a:t>, </a:t>
            </a:r>
            <a:r>
              <a:rPr lang="en-US" dirty="0" err="1" smtClean="0"/>
              <a:t>dewar</a:t>
            </a:r>
            <a:r>
              <a:rPr lang="en-US" dirty="0" smtClean="0"/>
              <a:t> and klystron in e-hall.</a:t>
            </a:r>
          </a:p>
          <a:p>
            <a:pPr eaLnBrk="1" hangingPunct="1"/>
            <a:r>
              <a:rPr lang="en-US" dirty="0" smtClean="0"/>
              <a:t>Gun HV cage and SF6 vessel at VECC</a:t>
            </a:r>
          </a:p>
          <a:p>
            <a:pPr eaLnBrk="1" hangingPunct="1"/>
            <a:r>
              <a:rPr lang="en-US" smtClean="0"/>
              <a:t>EINJ at ISAC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32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44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060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 Science for Canada</a:t>
            </a:r>
          </a:p>
          <a:p>
            <a:pPr defTabSz="457200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accélérateur de la démarche scientifique 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66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1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1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11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823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5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55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5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616063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 you!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846189" y="2173565"/>
            <a:ext cx="2255640" cy="4509406"/>
            <a:chOff x="6846189" y="2173565"/>
            <a:chExt cx="2255640" cy="4509406"/>
          </a:xfrm>
        </p:grpSpPr>
        <p:pic>
          <p:nvPicPr>
            <p:cNvPr id="20" name="Picture 4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193052" y="3487611"/>
              <a:ext cx="86516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01113" y="3130847"/>
              <a:ext cx="127499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840679" y="4103871"/>
              <a:ext cx="1217534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901113" y="4103871"/>
              <a:ext cx="88208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198248" y="3130847"/>
              <a:ext cx="859965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NRCan-Canada_E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901113" y="4965563"/>
              <a:ext cx="2160000" cy="236325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901113" y="4699134"/>
              <a:ext cx="21600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6901113" y="3487611"/>
              <a:ext cx="11504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8577463" y="6135764"/>
              <a:ext cx="50937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884169" y="5539097"/>
              <a:ext cx="69992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9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6884169" y="5842147"/>
              <a:ext cx="366369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8185291" y="6135764"/>
              <a:ext cx="35672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8480839" y="6430971"/>
              <a:ext cx="606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631445" y="5539097"/>
              <a:ext cx="55384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Nordion_tag_colour.jpg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8316993" y="5842147"/>
              <a:ext cx="525000" cy="252000"/>
            </a:xfrm>
            <a:prstGeom prst="rect">
              <a:avLst/>
            </a:prstGeom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6884169" y="6430971"/>
              <a:ext cx="153596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6884169" y="6135764"/>
              <a:ext cx="127140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7308857" y="5842147"/>
              <a:ext cx="94050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8895739" y="5842147"/>
              <a:ext cx="1911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8234369" y="5539097"/>
              <a:ext cx="26750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8543628" y="5539097"/>
              <a:ext cx="54321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846189" y="2173565"/>
              <a:ext cx="2255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  <a:t>TRIUMF: Alberta | British Columbia | Calgary | Carleton | Guelph | Manitoba | McMaster | Montréal | Northern British Columbia | Queen’s | Regina | Saint Mary’s Simon Fraser | Toronto | Victoria | York</a:t>
              </a:r>
              <a:endParaRPr lang="en-US" sz="800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985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/>
          <p:nvPr userDrawn="1"/>
        </p:nvGrpSpPr>
        <p:grpSpPr>
          <a:xfrm>
            <a:off x="6846189" y="2173565"/>
            <a:ext cx="2255640" cy="4509406"/>
            <a:chOff x="6846189" y="2173565"/>
            <a:chExt cx="2255640" cy="4509406"/>
          </a:xfrm>
        </p:grpSpPr>
        <p:pic>
          <p:nvPicPr>
            <p:cNvPr id="20" name="Picture 4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193052" y="3487611"/>
              <a:ext cx="86516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01113" y="3130847"/>
              <a:ext cx="127499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840679" y="4103871"/>
              <a:ext cx="1217534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901113" y="4103871"/>
              <a:ext cx="88208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198248" y="3130847"/>
              <a:ext cx="859965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NRCan-Canada_E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901113" y="4965563"/>
              <a:ext cx="2160000" cy="236325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901113" y="4699134"/>
              <a:ext cx="21600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6901113" y="3487611"/>
              <a:ext cx="11504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8577463" y="6135764"/>
              <a:ext cx="50937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884169" y="5539097"/>
              <a:ext cx="69992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9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6884169" y="5842147"/>
              <a:ext cx="366369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8185291" y="6135764"/>
              <a:ext cx="35672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8480839" y="6430971"/>
              <a:ext cx="606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631445" y="5539097"/>
              <a:ext cx="55384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Nordion_tag_colour.jpg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8316993" y="5842147"/>
              <a:ext cx="525000" cy="252000"/>
            </a:xfrm>
            <a:prstGeom prst="rect">
              <a:avLst/>
            </a:prstGeom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6884169" y="6430971"/>
              <a:ext cx="153596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6884169" y="6135764"/>
              <a:ext cx="127140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7308857" y="5842147"/>
              <a:ext cx="94050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8895739" y="5842147"/>
              <a:ext cx="1911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8234369" y="5539097"/>
              <a:ext cx="26750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8543628" y="5539097"/>
              <a:ext cx="54321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846189" y="2173565"/>
              <a:ext cx="2255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  <a:t>TRIUMF: Alberta | British Columbia | Calgary | Carleton | Guelph | Manitoba | McMaster | Montréal | Northern British Columbia | Queen’s | Regina | Saint Mary’s Simon Fraser | Toronto | Victoria | York</a:t>
              </a:r>
              <a:endParaRPr lang="en-US" sz="800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0" y="1708150"/>
            <a:ext cx="6818884" cy="3466247"/>
            <a:chOff x="0" y="1708150"/>
            <a:chExt cx="6818884" cy="3466247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0" y="1708150"/>
              <a:ext cx="6818884" cy="234950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0" dirty="0">
                  <a:solidFill>
                    <a:srgbClr val="113F7C"/>
                  </a:solidFill>
                  <a:latin typeface="Myriad Pro"/>
                  <a:ea typeface="ヒラギノ角ゴ Pro W3" charset="-128"/>
                  <a:cs typeface="Myriad Pro"/>
                </a:rPr>
                <a:t>Thank you!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0" dirty="0">
                  <a:solidFill>
                    <a:srgbClr val="113F7C"/>
                  </a:solidFill>
                  <a:latin typeface="Myriad Pro"/>
                  <a:ea typeface="ヒラギノ角ゴ Pro W3" charset="-128"/>
                  <a:cs typeface="Myriad Pro"/>
                </a:rPr>
                <a:t>Merci!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1313942" y="4343400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dirty="0">
                  <a:solidFill>
                    <a:srgbClr val="113F7C"/>
                  </a:solidFill>
                  <a:latin typeface="Myriad Pro"/>
                  <a:ea typeface="ヒラギノ角ゴ Pro W3" pitchFamily="-111" charset="-128"/>
                  <a:cs typeface="Myriad Pro"/>
                </a:rPr>
                <a:t>Questions?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115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890B-0193-449A-BCEB-80BADA378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1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 Science for Canada</a:t>
            </a:r>
          </a:p>
          <a:p>
            <a:pPr defTabSz="457200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accélérateur de la démarche scientifique 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92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4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8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030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27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6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7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0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5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5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26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6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8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616063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 you!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846189" y="2173565"/>
            <a:ext cx="2255640" cy="4509406"/>
            <a:chOff x="6846189" y="2173565"/>
            <a:chExt cx="2255640" cy="4509406"/>
          </a:xfrm>
        </p:grpSpPr>
        <p:pic>
          <p:nvPicPr>
            <p:cNvPr id="20" name="Picture 4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052" y="3487611"/>
              <a:ext cx="86516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01113" y="3130847"/>
              <a:ext cx="127499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679" y="4103871"/>
              <a:ext cx="1217534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13" y="4103871"/>
              <a:ext cx="88208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248" y="3130847"/>
              <a:ext cx="859965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NRCan-Canada_E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01113" y="4965563"/>
              <a:ext cx="2160000" cy="236325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901113" y="4699134"/>
              <a:ext cx="21600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13" y="3487611"/>
              <a:ext cx="11504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8577463" y="6135764"/>
              <a:ext cx="50937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884169" y="5539097"/>
              <a:ext cx="69992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9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6884169" y="5842147"/>
              <a:ext cx="366369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8185291" y="6135764"/>
              <a:ext cx="35672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8480839" y="6430971"/>
              <a:ext cx="606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631445" y="5539097"/>
              <a:ext cx="55384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Nordion_tag_colour.jpg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8316993" y="5842147"/>
              <a:ext cx="525000" cy="252000"/>
            </a:xfrm>
            <a:prstGeom prst="rect">
              <a:avLst/>
            </a:prstGeom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6884169" y="6430971"/>
              <a:ext cx="153596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169" y="6135764"/>
              <a:ext cx="127140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7" y="5842147"/>
              <a:ext cx="94050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8895739" y="5842147"/>
              <a:ext cx="1911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8234369" y="5539097"/>
              <a:ext cx="26750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8543628" y="5539097"/>
              <a:ext cx="54321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846189" y="2173565"/>
              <a:ext cx="2255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  <a:t>TRIUMF: Alberta | British Columbia | Calgary | Carleton | Guelph | Manitoba | McMaster | Montréal | Northern British Columbia | Queen’s | Regina | Saint Mary’s Simon Fraser | Toronto | Victoria | York</a:t>
              </a:r>
              <a:endParaRPr lang="en-US" sz="800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42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141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 fontAlgn="base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/>
          <p:nvPr userDrawn="1"/>
        </p:nvGrpSpPr>
        <p:grpSpPr>
          <a:xfrm>
            <a:off x="6846189" y="2173565"/>
            <a:ext cx="2255640" cy="4509406"/>
            <a:chOff x="6846189" y="2173565"/>
            <a:chExt cx="2255640" cy="4509406"/>
          </a:xfrm>
        </p:grpSpPr>
        <p:pic>
          <p:nvPicPr>
            <p:cNvPr id="20" name="Picture 4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052" y="3487611"/>
              <a:ext cx="86516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01113" y="3130847"/>
              <a:ext cx="127499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679" y="4103871"/>
              <a:ext cx="1217534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13" y="4103871"/>
              <a:ext cx="88208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248" y="3130847"/>
              <a:ext cx="859965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NRCan-Canada_E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01113" y="4965563"/>
              <a:ext cx="2160000" cy="236325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901113" y="4699134"/>
              <a:ext cx="21600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13" y="3487611"/>
              <a:ext cx="11504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8577463" y="6135764"/>
              <a:ext cx="50937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884169" y="5539097"/>
              <a:ext cx="69992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9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6884169" y="5842147"/>
              <a:ext cx="366369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8185291" y="6135764"/>
              <a:ext cx="35672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8480839" y="6430971"/>
              <a:ext cx="606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631445" y="5539097"/>
              <a:ext cx="55384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Nordion_tag_colour.jpg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8316993" y="5842147"/>
              <a:ext cx="525000" cy="252000"/>
            </a:xfrm>
            <a:prstGeom prst="rect">
              <a:avLst/>
            </a:prstGeom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6884169" y="6430971"/>
              <a:ext cx="153596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169" y="6135764"/>
              <a:ext cx="127140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7" y="5842147"/>
              <a:ext cx="94050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8895739" y="5842147"/>
              <a:ext cx="1911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8234369" y="5539097"/>
              <a:ext cx="26750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8543628" y="5539097"/>
              <a:ext cx="54321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846189" y="2173565"/>
              <a:ext cx="2255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  <a:t>TRIUMF: Alberta | British Columbia | Calgary | Carleton | Guelph | Manitoba | McMaster | Montréal | Northern British Columbia | Queen’s | Regina | Saint Mary’s Simon Fraser | Toronto | Victoria | York</a:t>
              </a:r>
              <a:endParaRPr lang="en-US" sz="800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0" y="1708150"/>
            <a:ext cx="6818884" cy="3466247"/>
            <a:chOff x="0" y="1708150"/>
            <a:chExt cx="6818884" cy="3466247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0" y="1708150"/>
              <a:ext cx="6818884" cy="234950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0" dirty="0">
                  <a:solidFill>
                    <a:srgbClr val="113F7C"/>
                  </a:solidFill>
                  <a:latin typeface="Myriad Pro"/>
                  <a:ea typeface="ヒラギノ角ゴ Pro W3" charset="-128"/>
                  <a:cs typeface="Myriad Pro"/>
                </a:rPr>
                <a:t>Thank you!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0" dirty="0">
                  <a:solidFill>
                    <a:srgbClr val="113F7C"/>
                  </a:solidFill>
                  <a:latin typeface="Myriad Pro"/>
                  <a:ea typeface="ヒラギノ角ゴ Pro W3" charset="-128"/>
                  <a:cs typeface="Myriad Pro"/>
                </a:rPr>
                <a:t>Merci!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1313942" y="4343400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dirty="0">
                  <a:solidFill>
                    <a:srgbClr val="113F7C"/>
                  </a:solidFill>
                  <a:latin typeface="Myriad Pro"/>
                  <a:ea typeface="ヒラギノ角ゴ Pro W3" pitchFamily="-111" charset="-128"/>
                  <a:cs typeface="Myriad Pro"/>
                </a:rPr>
                <a:t>Questions?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5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890B-0193-449A-BCEB-80BADA378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1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ACOT e-linac report, 2013 May 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F94-4F4A-4450-914A-2F0CCEFC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0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24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8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38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6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95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743F-A242-471C-BE52-BBF0558BC035}" type="datetimeFigureOut">
              <a:rPr lang="en-CA" smtClean="0"/>
              <a:t>21/09/2013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B3EC-2FF4-46B4-8634-DE2CC43D0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4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VECC-TRIUMF  Workshop, 2012 Apr 13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A860FD2-16CC-AD45-96AE-CBD078A1C92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9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r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1" charset="2"/>
        <a:buChar char="§"/>
        <a:defRPr sz="16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ACOT e-linac report, 2013 May 31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A860FD2-16CC-AD45-96AE-CBD078A1C92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88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dt="0"/>
  <p:txStyles>
    <p:titleStyle>
      <a:lvl1pPr algn="r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1" charset="2"/>
        <a:buChar char="§"/>
        <a:defRPr sz="16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-385763"/>
            <a:ext cx="10172700" cy="763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9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9" t="9938"/>
          <a:stretch/>
        </p:blipFill>
        <p:spPr>
          <a:xfrm>
            <a:off x="46585" y="972250"/>
            <a:ext cx="9055079" cy="48811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390775" y="288578"/>
            <a:ext cx="6304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E-Linac in e-hall</a:t>
            </a:r>
            <a:endParaRPr lang="en-US" sz="2800" b="1" dirty="0">
              <a:solidFill>
                <a:prstClr val="white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060" y="485531"/>
            <a:ext cx="2413000" cy="46166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Accelerator</a:t>
            </a:r>
            <a:endParaRPr lang="en-CA" sz="2400" b="1" dirty="0">
              <a:solidFill>
                <a:prstClr val="white"/>
              </a:solidFill>
              <a:latin typeface="Arial" pitchFamily="34" charset="0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11993" y="870780"/>
            <a:ext cx="31384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Two </a:t>
            </a:r>
            <a:r>
              <a:rPr lang="en-US" b="1" dirty="0" err="1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cryomodules</a:t>
            </a:r>
            <a:endParaRPr lang="en-US" b="1" dirty="0">
              <a:solidFill>
                <a:prstClr val="white"/>
              </a:solidFill>
              <a:latin typeface="Arial" pitchFamily="-111" charset="0"/>
              <a:ea typeface="ヒラギノ角ゴ Pro W3" pitchFamily="-111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Two </a:t>
            </a:r>
            <a:r>
              <a:rPr lang="en-US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9-cell cavities/module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10 </a:t>
            </a:r>
            <a:r>
              <a:rPr lang="en-US" b="1" dirty="0" err="1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mA</a:t>
            </a:r>
            <a:r>
              <a:rPr lang="en-US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, 40 </a:t>
            </a:r>
            <a:r>
              <a:rPr lang="en-US" b="1" dirty="0" err="1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MeV</a:t>
            </a:r>
            <a:r>
              <a:rPr lang="en-US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 gain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≤ 400 kW beam power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107544" y="5368858"/>
            <a:ext cx="1684339" cy="46166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Injector:</a:t>
            </a:r>
            <a:endParaRPr lang="en-CA" sz="2400" b="1" dirty="0">
              <a:solidFill>
                <a:prstClr val="white"/>
              </a:solidFill>
              <a:latin typeface="Arial" pitchFamily="34" charset="0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394200" y="5720716"/>
            <a:ext cx="2609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3</a:t>
            </a:r>
            <a:r>
              <a:rPr lang="en-US" b="1" dirty="0" smtClean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 </a:t>
            </a:r>
            <a:r>
              <a:rPr lang="en-US" b="1" dirty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mA, 5-10 MeV gain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≤ </a:t>
            </a:r>
            <a:r>
              <a:rPr lang="en-US" b="1" dirty="0" smtClean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30 </a:t>
            </a:r>
            <a:r>
              <a:rPr lang="en-US" b="1" dirty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kW beam power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086600" y="5477470"/>
            <a:ext cx="21727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T</a:t>
            </a:r>
            <a:r>
              <a:rPr lang="en-US" sz="2000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hermionic </a:t>
            </a:r>
            <a:r>
              <a:rPr lang="en-US" sz="2000" b="1" dirty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gun</a:t>
            </a:r>
            <a:r>
              <a:rPr lang="en-US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: </a:t>
            </a:r>
            <a:r>
              <a:rPr lang="en-US" b="1" dirty="0">
                <a:solidFill>
                  <a:srgbClr val="C00000"/>
                </a:solidFill>
                <a:latin typeface="Arial" pitchFamily="-111" charset="0"/>
                <a:ea typeface="ヒラギノ角ゴ Pro W3" pitchFamily="-111" charset="-128"/>
              </a:rPr>
              <a:t>300 </a:t>
            </a:r>
            <a:r>
              <a:rPr lang="en-US" b="1" dirty="0" err="1">
                <a:solidFill>
                  <a:srgbClr val="C00000"/>
                </a:solidFill>
                <a:latin typeface="Arial" pitchFamily="-111" charset="0"/>
                <a:ea typeface="ヒラギノ角ゴ Pro W3" pitchFamily="-111" charset="-128"/>
              </a:rPr>
              <a:t>keV</a:t>
            </a:r>
            <a:r>
              <a:rPr lang="en-US" b="1" dirty="0">
                <a:solidFill>
                  <a:srgbClr val="C00000"/>
                </a:solidFill>
                <a:latin typeface="Arial" pitchFamily="-111" charset="0"/>
                <a:ea typeface="ヒラギノ角ゴ Pro W3" pitchFamily="-111" charset="-12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-111" charset="0"/>
                <a:ea typeface="ヒラギノ角ゴ Pro W3" pitchFamily="-111" charset="-128"/>
              </a:rPr>
              <a:t>in SF6; 650 MHz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ヒラギノ角ゴ Pro W3" pitchFamily="-111" charset="-128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371599" y="1608993"/>
            <a:ext cx="1420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Cold box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ea typeface="ヒラギノ角ゴ Pro W3" pitchFamily="-111" charset="-128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390775" y="5515825"/>
            <a:ext cx="18454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EACA alone </a:t>
            </a:r>
            <a:r>
              <a:rPr lang="en-US" b="1" dirty="0" smtClean="0">
                <a:solidFill>
                  <a:srgbClr val="C00000"/>
                </a:solidFill>
                <a:latin typeface="Arial" pitchFamily="-111" charset="0"/>
                <a:ea typeface="ヒラギノ角ゴ Pro W3" pitchFamily="-111" charset="-128"/>
              </a:rPr>
              <a:t>installed 2014 July 10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ヒラギノ角ゴ Pro W3" pitchFamily="-111" charset="-128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168793" y="954041"/>
            <a:ext cx="1420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Klystron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ea typeface="ヒラギノ角ゴ Pro W3" pitchFamily="-111" charset="-128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402344" y="1808969"/>
            <a:ext cx="1293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HV Cage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ea typeface="ヒラギノ角ゴ Pro W3" pitchFamily="-11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ACOT e-linac report, 2013 May 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947"/>
            <a:ext cx="9144000" cy="68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9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5"/>
            <a:ext cx="9046790" cy="681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"/>
            <a:ext cx="9100790" cy="684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7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" y="1"/>
            <a:ext cx="91238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0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6" y="34627"/>
            <a:ext cx="9154317" cy="68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735638" y="1116013"/>
            <a:ext cx="352266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defRPr/>
            </a:pPr>
            <a:r>
              <a:rPr lang="en-GB" sz="2200" dirty="0" smtClean="0">
                <a:solidFill>
                  <a:srgbClr val="002060"/>
                </a:solidFill>
                <a:latin typeface="Arial" charset="0"/>
                <a:ea typeface="ヒラギノ角ゴ Pro W3" pitchFamily="-111" charset="-128"/>
              </a:rPr>
              <a:t>10-Year Vision: </a:t>
            </a:r>
            <a:r>
              <a:rPr lang="en-GB" sz="2200" dirty="0" smtClean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expanded </a:t>
            </a:r>
            <a:r>
              <a:rPr lang="en-GB" sz="2200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RIB program with: 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charset="0"/>
                <a:ea typeface="ヒラギノ角ゴ Pro W3" pitchFamily="-111" charset="-128"/>
              </a:rPr>
              <a:t> three simultaneous beams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 increased number of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50000"/>
              <a:defRPr/>
            </a:pPr>
            <a:r>
              <a:rPr lang="en-GB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   hours delivered per year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 new beam species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charset="0"/>
                <a:ea typeface="ヒラギノ角ゴ Pro W3" pitchFamily="-111" charset="-128"/>
              </a:rPr>
              <a:t> increased beam    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50000"/>
              <a:defRPr/>
            </a:pPr>
            <a:r>
              <a:rPr lang="en-GB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   </a:t>
            </a:r>
            <a:r>
              <a:rPr lang="en-GB" dirty="0">
                <a:solidFill>
                  <a:srgbClr val="002060"/>
                </a:solidFill>
                <a:latin typeface="Arial" charset="0"/>
                <a:ea typeface="ヒラギノ角ゴ Pro W3" pitchFamily="-111" charset="-128"/>
              </a:rPr>
              <a:t>development capabilities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50000"/>
              <a:defRPr/>
            </a:pPr>
            <a:endParaRPr lang="en-GB" dirty="0">
              <a:solidFill>
                <a:srgbClr val="000000"/>
              </a:solidFill>
              <a:latin typeface="Arial" charset="0"/>
              <a:ea typeface="ヒラギノ角ゴ Pro W3" pitchFamily="-111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5000"/>
              <a:defRPr/>
            </a:pPr>
            <a:r>
              <a:rPr lang="en-GB" sz="2200" dirty="0" smtClean="0">
                <a:solidFill>
                  <a:srgbClr val="113F7C"/>
                </a:solidFill>
                <a:latin typeface="Arial" charset="0"/>
                <a:ea typeface="ヒラギノ角ゴ Pro W3" pitchFamily="-111" charset="-128"/>
              </a:rPr>
              <a:t>Implementation: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pitchFamily="-111" charset="0"/>
                <a:ea typeface="ヒラギノ角ゴ Pro W3" pitchFamily="-111" charset="-128"/>
              </a:rPr>
              <a:t>Complementary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5000"/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pitchFamily="-111" charset="0"/>
                <a:ea typeface="ヒラギノ角ゴ Pro W3" pitchFamily="-111" charset="-128"/>
              </a:rPr>
              <a:t>electron </a:t>
            </a:r>
            <a:r>
              <a:rPr lang="en-US" sz="2200" dirty="0">
                <a:solidFill>
                  <a:srgbClr val="FF0000"/>
                </a:solidFill>
                <a:latin typeface="Arial" pitchFamily="-111" charset="0"/>
                <a:ea typeface="ヒラギノ角ゴ Pro W3" pitchFamily="-111" charset="-128"/>
              </a:rPr>
              <a:t>linac </a:t>
            </a:r>
            <a:r>
              <a:rPr lang="en-US" sz="2200" dirty="0" smtClean="0">
                <a:solidFill>
                  <a:srgbClr val="FF0000"/>
                </a:solidFill>
                <a:latin typeface="Arial" pitchFamily="-111" charset="0"/>
                <a:ea typeface="ヒラギノ角ゴ Pro W3" pitchFamily="-111" charset="-128"/>
              </a:rPr>
              <a:t>driver </a:t>
            </a:r>
            <a:r>
              <a:rPr lang="en-US" sz="2200" dirty="0">
                <a:solidFill>
                  <a:srgbClr val="FF0000"/>
                </a:solidFill>
                <a:latin typeface="Arial" pitchFamily="-111" charset="0"/>
                <a:ea typeface="ヒラギノ角ゴ Pro W3" pitchFamily="-111" charset="-128"/>
              </a:rPr>
              <a:t>for photo-fission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0000FF"/>
                </a:solidFill>
                <a:latin typeface="Arial" charset="0"/>
                <a:ea typeface="ヒラギノ角ゴ Pro W3" pitchFamily="-111" charset="-128"/>
              </a:rPr>
              <a:t>New </a:t>
            </a:r>
            <a:r>
              <a:rPr lang="en-GB" sz="2200" dirty="0">
                <a:solidFill>
                  <a:srgbClr val="0000FF"/>
                </a:solidFill>
                <a:latin typeface="Arial" charset="0"/>
                <a:ea typeface="ヒラギノ角ゴ Pro W3" pitchFamily="-111" charset="-128"/>
              </a:rPr>
              <a:t>target stations </a:t>
            </a:r>
            <a:r>
              <a:rPr lang="en-GB" sz="2200" dirty="0" smtClean="0">
                <a:solidFill>
                  <a:srgbClr val="0000FF"/>
                </a:solidFill>
                <a:latin typeface="Arial" charset="0"/>
                <a:ea typeface="ヒラギノ角ゴ Pro W3" pitchFamily="-111" charset="-128"/>
              </a:rPr>
              <a:t>and front end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0000FF"/>
                </a:solidFill>
                <a:latin typeface="Arial" pitchFamily="-111" charset="0"/>
                <a:ea typeface="ヒラギノ角ゴ Pro W3" pitchFamily="-111" charset="-128"/>
              </a:rPr>
              <a:t>New proton </a:t>
            </a:r>
            <a:r>
              <a:rPr lang="en-GB" sz="2200" dirty="0" err="1" smtClean="0">
                <a:solidFill>
                  <a:srgbClr val="0000FF"/>
                </a:solidFill>
                <a:latin typeface="Arial" pitchFamily="-111" charset="0"/>
                <a:ea typeface="ヒラギノ角ゴ Pro W3" pitchFamily="-111" charset="-128"/>
              </a:rPr>
              <a:t>beamline</a:t>
            </a:r>
            <a:r>
              <a:rPr lang="en-GB" sz="2200" dirty="0" smtClean="0">
                <a:solidFill>
                  <a:srgbClr val="0000FF"/>
                </a:solidFill>
                <a:latin typeface="Arial" charset="0"/>
                <a:ea typeface="ヒラギノ角ゴ Pro W3" pitchFamily="-111" charset="-128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0000FF"/>
                </a:solidFill>
                <a:latin typeface="Arial" pitchFamily="-111" charset="0"/>
                <a:ea typeface="ヒラギノ角ゴ Pro W3" pitchFamily="-111" charset="-128"/>
              </a:rPr>
              <a:t>Staged </a:t>
            </a:r>
            <a:r>
              <a:rPr lang="en-GB" sz="2200" dirty="0">
                <a:solidFill>
                  <a:srgbClr val="0000FF"/>
                </a:solidFill>
                <a:latin typeface="Arial" pitchFamily="-111" charset="0"/>
                <a:ea typeface="ヒラギノ角ゴ Pro W3" pitchFamily="-111" charset="-128"/>
              </a:rPr>
              <a:t>installation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28600" y="65835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b="1" kern="0" dirty="0">
                <a:solidFill>
                  <a:prstClr val="white"/>
                </a:solidFill>
                <a:latin typeface="Myriad Pro"/>
                <a:ea typeface="+mj-ea"/>
                <a:cs typeface="+mj-cs"/>
              </a:rPr>
              <a:t>ARIEL </a:t>
            </a:r>
            <a:r>
              <a:rPr lang="en-CA" sz="2400" b="1" kern="0" dirty="0" smtClean="0">
                <a:solidFill>
                  <a:prstClr val="white"/>
                </a:solidFill>
                <a:latin typeface="Myriad Pro"/>
                <a:ea typeface="+mj-ea"/>
                <a:cs typeface="+mj-cs"/>
              </a:rPr>
              <a:t>eliminates bottle-neck &amp; triples RIB science</a:t>
            </a:r>
            <a:endParaRPr lang="en-CA" sz="2400" b="1" kern="0" dirty="0">
              <a:solidFill>
                <a:prstClr val="white"/>
              </a:solidFill>
              <a:latin typeface="Myriad Pro"/>
              <a:ea typeface="+mj-ea"/>
              <a:cs typeface="+mj-cs"/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220485" y="857299"/>
            <a:ext cx="5502453" cy="5970587"/>
            <a:chOff x="220485" y="857299"/>
            <a:chExt cx="5502453" cy="5970587"/>
          </a:xfrm>
        </p:grpSpPr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6531" y="857299"/>
              <a:ext cx="5486407" cy="597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1872334" y="6349838"/>
              <a:ext cx="10942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B050"/>
                  </a:solidFill>
                  <a:latin typeface="Arial" pitchFamily="-111" charset="0"/>
                  <a:ea typeface="ヒラギノ角ゴ Pro W3" pitchFamily="-111" charset="-128"/>
                </a:rPr>
                <a:t>Cyclotron</a:t>
              </a: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211054" y="897415"/>
              <a:ext cx="965741" cy="386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>
                  <a:solidFill>
                    <a:srgbClr val="00339A"/>
                  </a:solidFill>
                  <a:latin typeface="Arial" pitchFamily="-111" charset="0"/>
                  <a:ea typeface="ヒラギノ角ゴ Pro W3" pitchFamily="-111" charset="-128"/>
                </a:rPr>
                <a:t>ISAC II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311916" y="2548854"/>
              <a:ext cx="899138" cy="386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>
                  <a:solidFill>
                    <a:srgbClr val="00339A"/>
                  </a:solidFill>
                  <a:latin typeface="Arial" pitchFamily="-111" charset="0"/>
                  <a:ea typeface="ヒラギノ角ゴ Pro W3" pitchFamily="-111" charset="-128"/>
                </a:rPr>
                <a:t>ISAC I</a:t>
              </a: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344558" y="3864321"/>
              <a:ext cx="6397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Arial" pitchFamily="-111" charset="0"/>
                  <a:ea typeface="ヒラギノ角ゴ Pro W3" pitchFamily="-111" charset="-128"/>
                </a:rPr>
                <a:t>New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Arial" pitchFamily="-111" charset="0"/>
                  <a:ea typeface="ヒラギノ角ゴ Pro W3" pitchFamily="-111" charset="-128"/>
                </a:rPr>
                <a:t>Targets</a:t>
              </a:r>
            </a:p>
          </p:txBody>
        </p:sp>
        <p:sp>
          <p:nvSpPr>
            <p:cNvPr id="57" name="Text Box 22"/>
            <p:cNvSpPr txBox="1">
              <a:spLocks noChangeArrowheads="1"/>
            </p:cNvSpPr>
            <p:nvPr/>
          </p:nvSpPr>
          <p:spPr bwMode="auto">
            <a:xfrm>
              <a:off x="457997" y="3297685"/>
              <a:ext cx="8658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Arial" pitchFamily="-111" charset="0"/>
                  <a:ea typeface="ヒラギノ角ゴ Pro W3" pitchFamily="-111" charset="-128"/>
                </a:rPr>
                <a:t>New Mass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Arial" pitchFamily="-111" charset="0"/>
                  <a:ea typeface="ヒラギノ角ゴ Pro W3" pitchFamily="-111" charset="-128"/>
                </a:rPr>
                <a:t>Separators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1111127" y="2814621"/>
              <a:ext cx="803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Arial" pitchFamily="-111" charset="0"/>
                  <a:ea typeface="ヒラギノ角ゴ Pro W3" pitchFamily="-111" charset="-128"/>
                </a:rPr>
                <a:t>New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Arial" pitchFamily="-111" charset="0"/>
                  <a:ea typeface="ヒラギノ角ゴ Pro W3" pitchFamily="-111" charset="-128"/>
                </a:rPr>
                <a:t>Front End</a:t>
              </a: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1080283" y="2271385"/>
              <a:ext cx="9716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Arial" pitchFamily="-111" charset="0"/>
                  <a:ea typeface="ヒラギノ角ゴ Pro W3" pitchFamily="-111" charset="-128"/>
                </a:rPr>
                <a:t>New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Arial" pitchFamily="-111" charset="0"/>
                  <a:ea typeface="ヒラギノ角ゴ Pro W3" pitchFamily="-111" charset="-128"/>
                </a:rPr>
                <a:t>Accelerators</a:t>
              </a:r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2291227" y="2804589"/>
              <a:ext cx="669357" cy="976152"/>
              <a:chOff x="1404" y="1630"/>
              <a:chExt cx="402" cy="584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1404" y="1630"/>
                <a:ext cx="402" cy="298"/>
                <a:chOff x="1404" y="1630"/>
                <a:chExt cx="402" cy="298"/>
              </a:xfrm>
            </p:grpSpPr>
            <p:sp>
              <p:nvSpPr>
                <p:cNvPr id="91" name="Rectangle 14" descr="50%"/>
                <p:cNvSpPr>
                  <a:spLocks noChangeArrowheads="1"/>
                </p:cNvSpPr>
                <p:nvPr/>
              </p:nvSpPr>
              <p:spPr bwMode="auto">
                <a:xfrm>
                  <a:off x="1419" y="1656"/>
                  <a:ext cx="387" cy="272"/>
                </a:xfrm>
                <a:prstGeom prst="rect">
                  <a:avLst/>
                </a:prstGeom>
                <a:solidFill>
                  <a:srgbClr val="00B050">
                    <a:alpha val="48000"/>
                  </a:srgbClr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-111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92" name="Text Box 17"/>
                <p:cNvSpPr txBox="1">
                  <a:spLocks noChangeArrowheads="1"/>
                </p:cNvSpPr>
                <p:nvPr/>
              </p:nvSpPr>
              <p:spPr bwMode="auto">
                <a:xfrm rot="18900000">
                  <a:off x="1404" y="1630"/>
                  <a:ext cx="372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FFC000"/>
                      </a:solidFill>
                      <a:latin typeface="Arial" pitchFamily="-111" charset="0"/>
                      <a:ea typeface="ヒラギノ角ゴ Pro W3" pitchFamily="-111" charset="-128"/>
                    </a:rPr>
                    <a:t>Low</a:t>
                  </a:r>
                </a:p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FFC000"/>
                      </a:solidFill>
                      <a:latin typeface="Arial" pitchFamily="-111" charset="0"/>
                      <a:ea typeface="ヒラギノ角ゴ Pro W3" pitchFamily="-111" charset="-128"/>
                    </a:rPr>
                    <a:t>Energy</a:t>
                  </a:r>
                </a:p>
              </p:txBody>
            </p:sp>
          </p:grpSp>
          <p:sp>
            <p:nvSpPr>
              <p:cNvPr id="90" name="Freeform 36"/>
              <p:cNvSpPr>
                <a:spLocks/>
              </p:cNvSpPr>
              <p:nvPr/>
            </p:nvSpPr>
            <p:spPr bwMode="auto">
              <a:xfrm>
                <a:off x="1485" y="1944"/>
                <a:ext cx="273" cy="270"/>
              </a:xfrm>
              <a:custGeom>
                <a:avLst/>
                <a:gdLst>
                  <a:gd name="T0" fmla="*/ 273 w 273"/>
                  <a:gd name="T1" fmla="*/ 270 h 270"/>
                  <a:gd name="T2" fmla="*/ 249 w 273"/>
                  <a:gd name="T3" fmla="*/ 255 h 270"/>
                  <a:gd name="T4" fmla="*/ 249 w 273"/>
                  <a:gd name="T5" fmla="*/ 48 h 270"/>
                  <a:gd name="T6" fmla="*/ 237 w 273"/>
                  <a:gd name="T7" fmla="*/ 30 h 270"/>
                  <a:gd name="T8" fmla="*/ 210 w 273"/>
                  <a:gd name="T9" fmla="*/ 33 h 270"/>
                  <a:gd name="T10" fmla="*/ 132 w 273"/>
                  <a:gd name="T11" fmla="*/ 111 h 270"/>
                  <a:gd name="T12" fmla="*/ 15 w 273"/>
                  <a:gd name="T13" fmla="*/ 111 h 270"/>
                  <a:gd name="T14" fmla="*/ 0 w 273"/>
                  <a:gd name="T15" fmla="*/ 93 h 270"/>
                  <a:gd name="T16" fmla="*/ 0 w 273"/>
                  <a:gd name="T17" fmla="*/ 0 h 2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3"/>
                  <a:gd name="T28" fmla="*/ 0 h 270"/>
                  <a:gd name="T29" fmla="*/ 273 w 273"/>
                  <a:gd name="T30" fmla="*/ 270 h 2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3" h="270">
                    <a:moveTo>
                      <a:pt x="273" y="270"/>
                    </a:moveTo>
                    <a:lnTo>
                      <a:pt x="249" y="255"/>
                    </a:lnTo>
                    <a:lnTo>
                      <a:pt x="249" y="48"/>
                    </a:lnTo>
                    <a:lnTo>
                      <a:pt x="237" y="30"/>
                    </a:lnTo>
                    <a:lnTo>
                      <a:pt x="210" y="33"/>
                    </a:lnTo>
                    <a:lnTo>
                      <a:pt x="132" y="111"/>
                    </a:lnTo>
                    <a:lnTo>
                      <a:pt x="15" y="111"/>
                    </a:lnTo>
                    <a:lnTo>
                      <a:pt x="0" y="93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 type="stealth" w="med" len="med"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</p:grpSp>
        <p:grpSp>
          <p:nvGrpSpPr>
            <p:cNvPr id="5" name="Group 46"/>
            <p:cNvGrpSpPr/>
            <p:nvPr/>
          </p:nvGrpSpPr>
          <p:grpSpPr>
            <a:xfrm>
              <a:off x="1402079" y="2662518"/>
              <a:ext cx="2485951" cy="1504348"/>
              <a:chOff x="1402079" y="2662518"/>
              <a:chExt cx="2485951" cy="1504348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2992222" y="2662518"/>
                <a:ext cx="895808" cy="713730"/>
                <a:chOff x="1825" y="1545"/>
                <a:chExt cx="538" cy="427"/>
              </a:xfrm>
            </p:grpSpPr>
            <p:sp>
              <p:nvSpPr>
                <p:cNvPr id="87" name="Rectangle 15" descr="50%"/>
                <p:cNvSpPr>
                  <a:spLocks noChangeArrowheads="1"/>
                </p:cNvSpPr>
                <p:nvPr/>
              </p:nvSpPr>
              <p:spPr bwMode="auto">
                <a:xfrm>
                  <a:off x="1839" y="1545"/>
                  <a:ext cx="499" cy="427"/>
                </a:xfrm>
                <a:prstGeom prst="rect">
                  <a:avLst/>
                </a:prstGeom>
                <a:solidFill>
                  <a:srgbClr val="00B050">
                    <a:alpha val="52000"/>
                  </a:srgbClr>
                </a:solidFill>
                <a:ln w="2540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-111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88" name="Text Box 18"/>
                <p:cNvSpPr txBox="1">
                  <a:spLocks noChangeArrowheads="1"/>
                </p:cNvSpPr>
                <p:nvPr/>
              </p:nvSpPr>
              <p:spPr bwMode="auto">
                <a:xfrm rot="-2700000">
                  <a:off x="1825" y="1592"/>
                  <a:ext cx="538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>
                      <a:solidFill>
                        <a:srgbClr val="FF9900"/>
                      </a:solidFill>
                      <a:latin typeface="Arial" pitchFamily="-111" charset="0"/>
                      <a:ea typeface="ヒラギノ角ゴ Pro W3" pitchFamily="-111" charset="-128"/>
                    </a:rPr>
                    <a:t>Medium</a:t>
                  </a:r>
                </a:p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>
                      <a:solidFill>
                        <a:srgbClr val="FF9900"/>
                      </a:solidFill>
                      <a:latin typeface="Arial" pitchFamily="-111" charset="0"/>
                      <a:ea typeface="ヒラギノ角ゴ Pro W3" pitchFamily="-111" charset="-128"/>
                    </a:rPr>
                    <a:t>Energy</a:t>
                  </a:r>
                </a:p>
              </p:txBody>
            </p:sp>
          </p:grp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1402079" y="3276590"/>
                <a:ext cx="816321" cy="890276"/>
              </a:xfrm>
              <a:custGeom>
                <a:avLst/>
                <a:gdLst>
                  <a:gd name="T0" fmla="*/ 210 w 963"/>
                  <a:gd name="T1" fmla="*/ 876 h 876"/>
                  <a:gd name="T2" fmla="*/ 192 w 963"/>
                  <a:gd name="T3" fmla="*/ 858 h 876"/>
                  <a:gd name="T4" fmla="*/ 192 w 963"/>
                  <a:gd name="T5" fmla="*/ 636 h 876"/>
                  <a:gd name="T6" fmla="*/ 177 w 963"/>
                  <a:gd name="T7" fmla="*/ 618 h 876"/>
                  <a:gd name="T8" fmla="*/ 15 w 963"/>
                  <a:gd name="T9" fmla="*/ 621 h 876"/>
                  <a:gd name="T10" fmla="*/ 0 w 963"/>
                  <a:gd name="T11" fmla="*/ 609 h 876"/>
                  <a:gd name="T12" fmla="*/ 3 w 963"/>
                  <a:gd name="T13" fmla="*/ 546 h 876"/>
                  <a:gd name="T14" fmla="*/ 18 w 963"/>
                  <a:gd name="T15" fmla="*/ 525 h 876"/>
                  <a:gd name="T16" fmla="*/ 345 w 963"/>
                  <a:gd name="T17" fmla="*/ 525 h 876"/>
                  <a:gd name="T18" fmla="*/ 345 w 963"/>
                  <a:gd name="T19" fmla="*/ 495 h 876"/>
                  <a:gd name="T20" fmla="*/ 360 w 963"/>
                  <a:gd name="T21" fmla="*/ 483 h 876"/>
                  <a:gd name="T22" fmla="*/ 474 w 963"/>
                  <a:gd name="T23" fmla="*/ 483 h 876"/>
                  <a:gd name="T24" fmla="*/ 489 w 963"/>
                  <a:gd name="T25" fmla="*/ 468 h 876"/>
                  <a:gd name="T26" fmla="*/ 489 w 963"/>
                  <a:gd name="T27" fmla="*/ 30 h 876"/>
                  <a:gd name="T28" fmla="*/ 504 w 963"/>
                  <a:gd name="T29" fmla="*/ 0 h 876"/>
                  <a:gd name="T30" fmla="*/ 963 w 963"/>
                  <a:gd name="T31" fmla="*/ 0 h 8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63"/>
                  <a:gd name="T49" fmla="*/ 0 h 876"/>
                  <a:gd name="T50" fmla="*/ 963 w 963"/>
                  <a:gd name="T51" fmla="*/ 876 h 876"/>
                  <a:gd name="connsiteX0" fmla="*/ 2181 w 9790"/>
                  <a:gd name="connsiteY0" fmla="*/ 10000 h 10000"/>
                  <a:gd name="connsiteX1" fmla="*/ 1994 w 9790"/>
                  <a:gd name="connsiteY1" fmla="*/ 9795 h 10000"/>
                  <a:gd name="connsiteX2" fmla="*/ 1994 w 9790"/>
                  <a:gd name="connsiteY2" fmla="*/ 7260 h 10000"/>
                  <a:gd name="connsiteX3" fmla="*/ 1838 w 9790"/>
                  <a:gd name="connsiteY3" fmla="*/ 7055 h 10000"/>
                  <a:gd name="connsiteX4" fmla="*/ 156 w 9790"/>
                  <a:gd name="connsiteY4" fmla="*/ 7089 h 10000"/>
                  <a:gd name="connsiteX5" fmla="*/ 0 w 9790"/>
                  <a:gd name="connsiteY5" fmla="*/ 6952 h 10000"/>
                  <a:gd name="connsiteX6" fmla="*/ 31 w 9790"/>
                  <a:gd name="connsiteY6" fmla="*/ 6233 h 10000"/>
                  <a:gd name="connsiteX7" fmla="*/ 187 w 9790"/>
                  <a:gd name="connsiteY7" fmla="*/ 5993 h 10000"/>
                  <a:gd name="connsiteX8" fmla="*/ 3583 w 9790"/>
                  <a:gd name="connsiteY8" fmla="*/ 5993 h 10000"/>
                  <a:gd name="connsiteX9" fmla="*/ 3583 w 9790"/>
                  <a:gd name="connsiteY9" fmla="*/ 5651 h 10000"/>
                  <a:gd name="connsiteX10" fmla="*/ 3738 w 9790"/>
                  <a:gd name="connsiteY10" fmla="*/ 5514 h 10000"/>
                  <a:gd name="connsiteX11" fmla="*/ 4922 w 9790"/>
                  <a:gd name="connsiteY11" fmla="*/ 5514 h 10000"/>
                  <a:gd name="connsiteX12" fmla="*/ 5078 w 9790"/>
                  <a:gd name="connsiteY12" fmla="*/ 5342 h 10000"/>
                  <a:gd name="connsiteX13" fmla="*/ 5078 w 9790"/>
                  <a:gd name="connsiteY13" fmla="*/ 342 h 10000"/>
                  <a:gd name="connsiteX14" fmla="*/ 5234 w 9790"/>
                  <a:gd name="connsiteY14" fmla="*/ 0 h 10000"/>
                  <a:gd name="connsiteX15" fmla="*/ 9790 w 9790"/>
                  <a:gd name="connsiteY15" fmla="*/ 277 h 10000"/>
                  <a:gd name="connsiteX0" fmla="*/ 2228 w 5346"/>
                  <a:gd name="connsiteY0" fmla="*/ 10000 h 10000"/>
                  <a:gd name="connsiteX1" fmla="*/ 2037 w 5346"/>
                  <a:gd name="connsiteY1" fmla="*/ 9795 h 10000"/>
                  <a:gd name="connsiteX2" fmla="*/ 2037 w 5346"/>
                  <a:gd name="connsiteY2" fmla="*/ 7260 h 10000"/>
                  <a:gd name="connsiteX3" fmla="*/ 1877 w 5346"/>
                  <a:gd name="connsiteY3" fmla="*/ 7055 h 10000"/>
                  <a:gd name="connsiteX4" fmla="*/ 159 w 5346"/>
                  <a:gd name="connsiteY4" fmla="*/ 7089 h 10000"/>
                  <a:gd name="connsiteX5" fmla="*/ 0 w 5346"/>
                  <a:gd name="connsiteY5" fmla="*/ 6952 h 10000"/>
                  <a:gd name="connsiteX6" fmla="*/ 32 w 5346"/>
                  <a:gd name="connsiteY6" fmla="*/ 6233 h 10000"/>
                  <a:gd name="connsiteX7" fmla="*/ 191 w 5346"/>
                  <a:gd name="connsiteY7" fmla="*/ 5993 h 10000"/>
                  <a:gd name="connsiteX8" fmla="*/ 3660 w 5346"/>
                  <a:gd name="connsiteY8" fmla="*/ 5993 h 10000"/>
                  <a:gd name="connsiteX9" fmla="*/ 3660 w 5346"/>
                  <a:gd name="connsiteY9" fmla="*/ 5651 h 10000"/>
                  <a:gd name="connsiteX10" fmla="*/ 3818 w 5346"/>
                  <a:gd name="connsiteY10" fmla="*/ 5514 h 10000"/>
                  <a:gd name="connsiteX11" fmla="*/ 5028 w 5346"/>
                  <a:gd name="connsiteY11" fmla="*/ 5514 h 10000"/>
                  <a:gd name="connsiteX12" fmla="*/ 5187 w 5346"/>
                  <a:gd name="connsiteY12" fmla="*/ 5342 h 10000"/>
                  <a:gd name="connsiteX13" fmla="*/ 5187 w 5346"/>
                  <a:gd name="connsiteY13" fmla="*/ 342 h 10000"/>
                  <a:gd name="connsiteX14" fmla="*/ 5346 w 5346"/>
                  <a:gd name="connsiteY14" fmla="*/ 0 h 10000"/>
                  <a:gd name="connsiteX0" fmla="*/ 4168 w 9703"/>
                  <a:gd name="connsiteY0" fmla="*/ 9658 h 9658"/>
                  <a:gd name="connsiteX1" fmla="*/ 3810 w 9703"/>
                  <a:gd name="connsiteY1" fmla="*/ 9453 h 9658"/>
                  <a:gd name="connsiteX2" fmla="*/ 3810 w 9703"/>
                  <a:gd name="connsiteY2" fmla="*/ 6918 h 9658"/>
                  <a:gd name="connsiteX3" fmla="*/ 3511 w 9703"/>
                  <a:gd name="connsiteY3" fmla="*/ 6713 h 9658"/>
                  <a:gd name="connsiteX4" fmla="*/ 297 w 9703"/>
                  <a:gd name="connsiteY4" fmla="*/ 6747 h 9658"/>
                  <a:gd name="connsiteX5" fmla="*/ 0 w 9703"/>
                  <a:gd name="connsiteY5" fmla="*/ 6610 h 9658"/>
                  <a:gd name="connsiteX6" fmla="*/ 60 w 9703"/>
                  <a:gd name="connsiteY6" fmla="*/ 5891 h 9658"/>
                  <a:gd name="connsiteX7" fmla="*/ 357 w 9703"/>
                  <a:gd name="connsiteY7" fmla="*/ 5651 h 9658"/>
                  <a:gd name="connsiteX8" fmla="*/ 6846 w 9703"/>
                  <a:gd name="connsiteY8" fmla="*/ 5651 h 9658"/>
                  <a:gd name="connsiteX9" fmla="*/ 6846 w 9703"/>
                  <a:gd name="connsiteY9" fmla="*/ 5309 h 9658"/>
                  <a:gd name="connsiteX10" fmla="*/ 7142 w 9703"/>
                  <a:gd name="connsiteY10" fmla="*/ 5172 h 9658"/>
                  <a:gd name="connsiteX11" fmla="*/ 9405 w 9703"/>
                  <a:gd name="connsiteY11" fmla="*/ 5172 h 9658"/>
                  <a:gd name="connsiteX12" fmla="*/ 9703 w 9703"/>
                  <a:gd name="connsiteY12" fmla="*/ 5000 h 9658"/>
                  <a:gd name="connsiteX13" fmla="*/ 9703 w 9703"/>
                  <a:gd name="connsiteY13" fmla="*/ 0 h 9658"/>
                  <a:gd name="connsiteX0" fmla="*/ 4296 w 10000"/>
                  <a:gd name="connsiteY0" fmla="*/ 4823 h 4823"/>
                  <a:gd name="connsiteX1" fmla="*/ 3927 w 10000"/>
                  <a:gd name="connsiteY1" fmla="*/ 4611 h 4823"/>
                  <a:gd name="connsiteX2" fmla="*/ 3927 w 10000"/>
                  <a:gd name="connsiteY2" fmla="*/ 1986 h 4823"/>
                  <a:gd name="connsiteX3" fmla="*/ 3618 w 10000"/>
                  <a:gd name="connsiteY3" fmla="*/ 1774 h 4823"/>
                  <a:gd name="connsiteX4" fmla="*/ 306 w 10000"/>
                  <a:gd name="connsiteY4" fmla="*/ 1809 h 4823"/>
                  <a:gd name="connsiteX5" fmla="*/ 0 w 10000"/>
                  <a:gd name="connsiteY5" fmla="*/ 1667 h 4823"/>
                  <a:gd name="connsiteX6" fmla="*/ 62 w 10000"/>
                  <a:gd name="connsiteY6" fmla="*/ 923 h 4823"/>
                  <a:gd name="connsiteX7" fmla="*/ 368 w 10000"/>
                  <a:gd name="connsiteY7" fmla="*/ 674 h 4823"/>
                  <a:gd name="connsiteX8" fmla="*/ 7056 w 10000"/>
                  <a:gd name="connsiteY8" fmla="*/ 674 h 4823"/>
                  <a:gd name="connsiteX9" fmla="*/ 7056 w 10000"/>
                  <a:gd name="connsiteY9" fmla="*/ 320 h 4823"/>
                  <a:gd name="connsiteX10" fmla="*/ 7361 w 10000"/>
                  <a:gd name="connsiteY10" fmla="*/ 178 h 4823"/>
                  <a:gd name="connsiteX11" fmla="*/ 9693 w 10000"/>
                  <a:gd name="connsiteY11" fmla="*/ 178 h 4823"/>
                  <a:gd name="connsiteX12" fmla="*/ 10000 w 10000"/>
                  <a:gd name="connsiteY12" fmla="*/ 0 h 4823"/>
                  <a:gd name="connsiteX0" fmla="*/ 4296 w 10025"/>
                  <a:gd name="connsiteY0" fmla="*/ 10104 h 10104"/>
                  <a:gd name="connsiteX1" fmla="*/ 3927 w 10025"/>
                  <a:gd name="connsiteY1" fmla="*/ 9664 h 10104"/>
                  <a:gd name="connsiteX2" fmla="*/ 3927 w 10025"/>
                  <a:gd name="connsiteY2" fmla="*/ 4222 h 10104"/>
                  <a:gd name="connsiteX3" fmla="*/ 3618 w 10025"/>
                  <a:gd name="connsiteY3" fmla="*/ 3782 h 10104"/>
                  <a:gd name="connsiteX4" fmla="*/ 306 w 10025"/>
                  <a:gd name="connsiteY4" fmla="*/ 3855 h 10104"/>
                  <a:gd name="connsiteX5" fmla="*/ 0 w 10025"/>
                  <a:gd name="connsiteY5" fmla="*/ 3560 h 10104"/>
                  <a:gd name="connsiteX6" fmla="*/ 62 w 10025"/>
                  <a:gd name="connsiteY6" fmla="*/ 2018 h 10104"/>
                  <a:gd name="connsiteX7" fmla="*/ 368 w 10025"/>
                  <a:gd name="connsiteY7" fmla="*/ 1501 h 10104"/>
                  <a:gd name="connsiteX8" fmla="*/ 7056 w 10025"/>
                  <a:gd name="connsiteY8" fmla="*/ 1501 h 10104"/>
                  <a:gd name="connsiteX9" fmla="*/ 7056 w 10025"/>
                  <a:gd name="connsiteY9" fmla="*/ 767 h 10104"/>
                  <a:gd name="connsiteX10" fmla="*/ 7361 w 10025"/>
                  <a:gd name="connsiteY10" fmla="*/ 473 h 10104"/>
                  <a:gd name="connsiteX11" fmla="*/ 9693 w 10025"/>
                  <a:gd name="connsiteY11" fmla="*/ 473 h 10104"/>
                  <a:gd name="connsiteX12" fmla="*/ 10000 w 10025"/>
                  <a:gd name="connsiteY12" fmla="*/ 104 h 10104"/>
                  <a:gd name="connsiteX13" fmla="*/ 9843 w 10025"/>
                  <a:gd name="connsiteY13" fmla="*/ 0 h 10104"/>
                  <a:gd name="connsiteX0" fmla="*/ 4296 w 10025"/>
                  <a:gd name="connsiteY0" fmla="*/ 13053 h 13053"/>
                  <a:gd name="connsiteX1" fmla="*/ 3927 w 10025"/>
                  <a:gd name="connsiteY1" fmla="*/ 12613 h 13053"/>
                  <a:gd name="connsiteX2" fmla="*/ 3927 w 10025"/>
                  <a:gd name="connsiteY2" fmla="*/ 7171 h 13053"/>
                  <a:gd name="connsiteX3" fmla="*/ 3618 w 10025"/>
                  <a:gd name="connsiteY3" fmla="*/ 6731 h 13053"/>
                  <a:gd name="connsiteX4" fmla="*/ 306 w 10025"/>
                  <a:gd name="connsiteY4" fmla="*/ 6804 h 13053"/>
                  <a:gd name="connsiteX5" fmla="*/ 0 w 10025"/>
                  <a:gd name="connsiteY5" fmla="*/ 6509 h 13053"/>
                  <a:gd name="connsiteX6" fmla="*/ 62 w 10025"/>
                  <a:gd name="connsiteY6" fmla="*/ 4967 h 13053"/>
                  <a:gd name="connsiteX7" fmla="*/ 368 w 10025"/>
                  <a:gd name="connsiteY7" fmla="*/ 4450 h 13053"/>
                  <a:gd name="connsiteX8" fmla="*/ 7056 w 10025"/>
                  <a:gd name="connsiteY8" fmla="*/ 4450 h 13053"/>
                  <a:gd name="connsiteX9" fmla="*/ 7056 w 10025"/>
                  <a:gd name="connsiteY9" fmla="*/ 3716 h 13053"/>
                  <a:gd name="connsiteX10" fmla="*/ 7361 w 10025"/>
                  <a:gd name="connsiteY10" fmla="*/ 3422 h 13053"/>
                  <a:gd name="connsiteX11" fmla="*/ 9693 w 10025"/>
                  <a:gd name="connsiteY11" fmla="*/ 3422 h 13053"/>
                  <a:gd name="connsiteX12" fmla="*/ 10000 w 10025"/>
                  <a:gd name="connsiteY12" fmla="*/ 3053 h 13053"/>
                  <a:gd name="connsiteX13" fmla="*/ 9919 w 10025"/>
                  <a:gd name="connsiteY13" fmla="*/ 0 h 13053"/>
                  <a:gd name="connsiteX0" fmla="*/ 4296 w 10025"/>
                  <a:gd name="connsiteY0" fmla="*/ 13053 h 13053"/>
                  <a:gd name="connsiteX1" fmla="*/ 3927 w 10025"/>
                  <a:gd name="connsiteY1" fmla="*/ 12613 h 13053"/>
                  <a:gd name="connsiteX2" fmla="*/ 3927 w 10025"/>
                  <a:gd name="connsiteY2" fmla="*/ 7171 h 13053"/>
                  <a:gd name="connsiteX3" fmla="*/ 3618 w 10025"/>
                  <a:gd name="connsiteY3" fmla="*/ 6731 h 13053"/>
                  <a:gd name="connsiteX4" fmla="*/ 306 w 10025"/>
                  <a:gd name="connsiteY4" fmla="*/ 6804 h 13053"/>
                  <a:gd name="connsiteX5" fmla="*/ 0 w 10025"/>
                  <a:gd name="connsiteY5" fmla="*/ 6509 h 13053"/>
                  <a:gd name="connsiteX6" fmla="*/ 62 w 10025"/>
                  <a:gd name="connsiteY6" fmla="*/ 4967 h 13053"/>
                  <a:gd name="connsiteX7" fmla="*/ 368 w 10025"/>
                  <a:gd name="connsiteY7" fmla="*/ 4450 h 13053"/>
                  <a:gd name="connsiteX8" fmla="*/ 7056 w 10025"/>
                  <a:gd name="connsiteY8" fmla="*/ 4450 h 13053"/>
                  <a:gd name="connsiteX9" fmla="*/ 7056 w 10025"/>
                  <a:gd name="connsiteY9" fmla="*/ 3716 h 13053"/>
                  <a:gd name="connsiteX10" fmla="*/ 7361 w 10025"/>
                  <a:gd name="connsiteY10" fmla="*/ 3422 h 13053"/>
                  <a:gd name="connsiteX11" fmla="*/ 8048 w 10025"/>
                  <a:gd name="connsiteY11" fmla="*/ 3352 h 13053"/>
                  <a:gd name="connsiteX12" fmla="*/ 9693 w 10025"/>
                  <a:gd name="connsiteY12" fmla="*/ 3422 h 13053"/>
                  <a:gd name="connsiteX13" fmla="*/ 10000 w 10025"/>
                  <a:gd name="connsiteY13" fmla="*/ 3053 h 13053"/>
                  <a:gd name="connsiteX14" fmla="*/ 9919 w 10025"/>
                  <a:gd name="connsiteY14" fmla="*/ 0 h 1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25" h="13053">
                    <a:moveTo>
                      <a:pt x="4296" y="13053"/>
                    </a:moveTo>
                    <a:lnTo>
                      <a:pt x="3927" y="12613"/>
                    </a:lnTo>
                    <a:lnTo>
                      <a:pt x="3927" y="7171"/>
                    </a:lnTo>
                    <a:lnTo>
                      <a:pt x="3618" y="6731"/>
                    </a:lnTo>
                    <a:lnTo>
                      <a:pt x="306" y="6804"/>
                    </a:lnTo>
                    <a:lnTo>
                      <a:pt x="0" y="6509"/>
                    </a:lnTo>
                    <a:cubicBezTo>
                      <a:pt x="20" y="5995"/>
                      <a:pt x="40" y="5481"/>
                      <a:pt x="62" y="4967"/>
                    </a:cubicBezTo>
                    <a:lnTo>
                      <a:pt x="368" y="4450"/>
                    </a:lnTo>
                    <a:lnTo>
                      <a:pt x="7056" y="4450"/>
                    </a:lnTo>
                    <a:lnTo>
                      <a:pt x="7056" y="3716"/>
                    </a:lnTo>
                    <a:lnTo>
                      <a:pt x="7361" y="3422"/>
                    </a:lnTo>
                    <a:lnTo>
                      <a:pt x="8048" y="3352"/>
                    </a:lnTo>
                    <a:lnTo>
                      <a:pt x="9693" y="3422"/>
                    </a:lnTo>
                    <a:lnTo>
                      <a:pt x="10000" y="3053"/>
                    </a:lnTo>
                    <a:cubicBezTo>
                      <a:pt x="10025" y="2974"/>
                      <a:pt x="9952" y="22"/>
                      <a:pt x="9919" y="0"/>
                    </a:cubicBezTo>
                  </a:path>
                </a:pathLst>
              </a:custGeom>
              <a:noFill/>
              <a:ln w="38100">
                <a:solidFill>
                  <a:srgbClr val="3333FF"/>
                </a:solidFill>
                <a:round/>
                <a:headEnd/>
                <a:tailEnd type="stealth" w="med" len="med"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1511975" y="1236728"/>
              <a:ext cx="3578240" cy="2819814"/>
              <a:chOff x="1511975" y="1236728"/>
              <a:chExt cx="3578240" cy="2819814"/>
            </a:xfrm>
          </p:grpSpPr>
          <p:grpSp>
            <p:nvGrpSpPr>
              <p:cNvPr id="8" name="Group 64"/>
              <p:cNvGrpSpPr>
                <a:grpSpLocks/>
              </p:cNvGrpSpPr>
              <p:nvPr/>
            </p:nvGrpSpPr>
            <p:grpSpPr bwMode="auto">
              <a:xfrm>
                <a:off x="4212722" y="1236728"/>
                <a:ext cx="877493" cy="1019613"/>
                <a:chOff x="2558" y="692"/>
                <a:chExt cx="527" cy="610"/>
              </a:xfrm>
            </p:grpSpPr>
            <p:sp>
              <p:nvSpPr>
                <p:cNvPr id="83" name="Rectangle 16" descr="50%"/>
                <p:cNvSpPr>
                  <a:spLocks noChangeArrowheads="1"/>
                </p:cNvSpPr>
                <p:nvPr/>
              </p:nvSpPr>
              <p:spPr bwMode="auto">
                <a:xfrm>
                  <a:off x="2582" y="692"/>
                  <a:ext cx="503" cy="610"/>
                </a:xfrm>
                <a:prstGeom prst="rect">
                  <a:avLst/>
                </a:prstGeom>
                <a:solidFill>
                  <a:srgbClr val="00B050">
                    <a:alpha val="54000"/>
                  </a:srgbClr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6600"/>
                    </a:solidFill>
                    <a:latin typeface="Arial" pitchFamily="-111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84" name="Text Box 19"/>
                <p:cNvSpPr txBox="1">
                  <a:spLocks noChangeArrowheads="1"/>
                </p:cNvSpPr>
                <p:nvPr/>
              </p:nvSpPr>
              <p:spPr bwMode="auto">
                <a:xfrm rot="18900000">
                  <a:off x="2558" y="754"/>
                  <a:ext cx="500" cy="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>
                      <a:solidFill>
                        <a:srgbClr val="FFC000"/>
                      </a:solidFill>
                      <a:latin typeface="Arial" pitchFamily="-111" charset="0"/>
                      <a:ea typeface="ヒラギノ角ゴ Pro W3" pitchFamily="-111" charset="-128"/>
                    </a:rPr>
                    <a:t>High</a:t>
                  </a:r>
                </a:p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>
                      <a:solidFill>
                        <a:srgbClr val="FFC000"/>
                      </a:solidFill>
                      <a:latin typeface="Arial" pitchFamily="-111" charset="0"/>
                      <a:ea typeface="ヒラギノ角ゴ Pro W3" pitchFamily="-111" charset="-128"/>
                    </a:rPr>
                    <a:t>Energy</a:t>
                  </a:r>
                </a:p>
              </p:txBody>
            </p:sp>
          </p:grp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1511975" y="1979612"/>
                <a:ext cx="1154992" cy="2076930"/>
              </a:xfrm>
              <a:custGeom>
                <a:avLst/>
                <a:gdLst>
                  <a:gd name="T0" fmla="*/ 18 w 1635"/>
                  <a:gd name="T1" fmla="*/ 1233 h 1233"/>
                  <a:gd name="T2" fmla="*/ 0 w 1635"/>
                  <a:gd name="T3" fmla="*/ 1221 h 1233"/>
                  <a:gd name="T4" fmla="*/ 3 w 1635"/>
                  <a:gd name="T5" fmla="*/ 891 h 1233"/>
                  <a:gd name="T6" fmla="*/ 21 w 1635"/>
                  <a:gd name="T7" fmla="*/ 867 h 1233"/>
                  <a:gd name="T8" fmla="*/ 63 w 1635"/>
                  <a:gd name="T9" fmla="*/ 867 h 1233"/>
                  <a:gd name="T10" fmla="*/ 90 w 1635"/>
                  <a:gd name="T11" fmla="*/ 891 h 1233"/>
                  <a:gd name="T12" fmla="*/ 84 w 1635"/>
                  <a:gd name="T13" fmla="*/ 777 h 1233"/>
                  <a:gd name="T14" fmla="*/ 96 w 1635"/>
                  <a:gd name="T15" fmla="*/ 759 h 1233"/>
                  <a:gd name="T16" fmla="*/ 279 w 1635"/>
                  <a:gd name="T17" fmla="*/ 759 h 1233"/>
                  <a:gd name="T18" fmla="*/ 282 w 1635"/>
                  <a:gd name="T19" fmla="*/ 459 h 1233"/>
                  <a:gd name="T20" fmla="*/ 306 w 1635"/>
                  <a:gd name="T21" fmla="*/ 426 h 1233"/>
                  <a:gd name="T22" fmla="*/ 372 w 1635"/>
                  <a:gd name="T23" fmla="*/ 426 h 1233"/>
                  <a:gd name="T24" fmla="*/ 420 w 1635"/>
                  <a:gd name="T25" fmla="*/ 390 h 1233"/>
                  <a:gd name="T26" fmla="*/ 420 w 1635"/>
                  <a:gd name="T27" fmla="*/ 45 h 1233"/>
                  <a:gd name="T28" fmla="*/ 468 w 1635"/>
                  <a:gd name="T29" fmla="*/ 0 h 1233"/>
                  <a:gd name="T30" fmla="*/ 1635 w 1635"/>
                  <a:gd name="T31" fmla="*/ 0 h 12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35"/>
                  <a:gd name="T49" fmla="*/ 0 h 1233"/>
                  <a:gd name="T50" fmla="*/ 1635 w 1635"/>
                  <a:gd name="T51" fmla="*/ 1233 h 1233"/>
                  <a:gd name="connsiteX0" fmla="*/ 110 w 9841"/>
                  <a:gd name="connsiteY0" fmla="*/ 10070 h 10070"/>
                  <a:gd name="connsiteX1" fmla="*/ 0 w 9841"/>
                  <a:gd name="connsiteY1" fmla="*/ 9973 h 10070"/>
                  <a:gd name="connsiteX2" fmla="*/ 18 w 9841"/>
                  <a:gd name="connsiteY2" fmla="*/ 7296 h 10070"/>
                  <a:gd name="connsiteX3" fmla="*/ 128 w 9841"/>
                  <a:gd name="connsiteY3" fmla="*/ 7102 h 10070"/>
                  <a:gd name="connsiteX4" fmla="*/ 385 w 9841"/>
                  <a:gd name="connsiteY4" fmla="*/ 7102 h 10070"/>
                  <a:gd name="connsiteX5" fmla="*/ 550 w 9841"/>
                  <a:gd name="connsiteY5" fmla="*/ 7296 h 10070"/>
                  <a:gd name="connsiteX6" fmla="*/ 514 w 9841"/>
                  <a:gd name="connsiteY6" fmla="*/ 6372 h 10070"/>
                  <a:gd name="connsiteX7" fmla="*/ 587 w 9841"/>
                  <a:gd name="connsiteY7" fmla="*/ 6226 h 10070"/>
                  <a:gd name="connsiteX8" fmla="*/ 1706 w 9841"/>
                  <a:gd name="connsiteY8" fmla="*/ 6226 h 10070"/>
                  <a:gd name="connsiteX9" fmla="*/ 1725 w 9841"/>
                  <a:gd name="connsiteY9" fmla="*/ 3793 h 10070"/>
                  <a:gd name="connsiteX10" fmla="*/ 1872 w 9841"/>
                  <a:gd name="connsiteY10" fmla="*/ 3525 h 10070"/>
                  <a:gd name="connsiteX11" fmla="*/ 2275 w 9841"/>
                  <a:gd name="connsiteY11" fmla="*/ 3525 h 10070"/>
                  <a:gd name="connsiteX12" fmla="*/ 2569 w 9841"/>
                  <a:gd name="connsiteY12" fmla="*/ 3233 h 10070"/>
                  <a:gd name="connsiteX13" fmla="*/ 2569 w 9841"/>
                  <a:gd name="connsiteY13" fmla="*/ 435 h 10070"/>
                  <a:gd name="connsiteX14" fmla="*/ 2862 w 9841"/>
                  <a:gd name="connsiteY14" fmla="*/ 70 h 10070"/>
                  <a:gd name="connsiteX15" fmla="*/ 9841 w 9841"/>
                  <a:gd name="connsiteY15" fmla="*/ 0 h 10070"/>
                  <a:gd name="connsiteX0" fmla="*/ 112 w 2908"/>
                  <a:gd name="connsiteY0" fmla="*/ 9930 h 9930"/>
                  <a:gd name="connsiteX1" fmla="*/ 0 w 2908"/>
                  <a:gd name="connsiteY1" fmla="*/ 9834 h 9930"/>
                  <a:gd name="connsiteX2" fmla="*/ 18 w 2908"/>
                  <a:gd name="connsiteY2" fmla="*/ 7175 h 9930"/>
                  <a:gd name="connsiteX3" fmla="*/ 130 w 2908"/>
                  <a:gd name="connsiteY3" fmla="*/ 6983 h 9930"/>
                  <a:gd name="connsiteX4" fmla="*/ 391 w 2908"/>
                  <a:gd name="connsiteY4" fmla="*/ 6983 h 9930"/>
                  <a:gd name="connsiteX5" fmla="*/ 559 w 2908"/>
                  <a:gd name="connsiteY5" fmla="*/ 7175 h 9930"/>
                  <a:gd name="connsiteX6" fmla="*/ 522 w 2908"/>
                  <a:gd name="connsiteY6" fmla="*/ 6258 h 9930"/>
                  <a:gd name="connsiteX7" fmla="*/ 596 w 2908"/>
                  <a:gd name="connsiteY7" fmla="*/ 6113 h 9930"/>
                  <a:gd name="connsiteX8" fmla="*/ 1734 w 2908"/>
                  <a:gd name="connsiteY8" fmla="*/ 6113 h 9930"/>
                  <a:gd name="connsiteX9" fmla="*/ 1753 w 2908"/>
                  <a:gd name="connsiteY9" fmla="*/ 3697 h 9930"/>
                  <a:gd name="connsiteX10" fmla="*/ 1902 w 2908"/>
                  <a:gd name="connsiteY10" fmla="*/ 3430 h 9930"/>
                  <a:gd name="connsiteX11" fmla="*/ 2312 w 2908"/>
                  <a:gd name="connsiteY11" fmla="*/ 3430 h 9930"/>
                  <a:gd name="connsiteX12" fmla="*/ 2611 w 2908"/>
                  <a:gd name="connsiteY12" fmla="*/ 3141 h 9930"/>
                  <a:gd name="connsiteX13" fmla="*/ 2611 w 2908"/>
                  <a:gd name="connsiteY13" fmla="*/ 362 h 9930"/>
                  <a:gd name="connsiteX14" fmla="*/ 2908 w 2908"/>
                  <a:gd name="connsiteY14" fmla="*/ 0 h 9930"/>
                  <a:gd name="connsiteX0" fmla="*/ 385 w 10175"/>
                  <a:gd name="connsiteY0" fmla="*/ 10063 h 10063"/>
                  <a:gd name="connsiteX1" fmla="*/ 0 w 10175"/>
                  <a:gd name="connsiteY1" fmla="*/ 9966 h 10063"/>
                  <a:gd name="connsiteX2" fmla="*/ 62 w 10175"/>
                  <a:gd name="connsiteY2" fmla="*/ 7289 h 10063"/>
                  <a:gd name="connsiteX3" fmla="*/ 447 w 10175"/>
                  <a:gd name="connsiteY3" fmla="*/ 7095 h 10063"/>
                  <a:gd name="connsiteX4" fmla="*/ 1345 w 10175"/>
                  <a:gd name="connsiteY4" fmla="*/ 7095 h 10063"/>
                  <a:gd name="connsiteX5" fmla="*/ 1922 w 10175"/>
                  <a:gd name="connsiteY5" fmla="*/ 7289 h 10063"/>
                  <a:gd name="connsiteX6" fmla="*/ 1795 w 10175"/>
                  <a:gd name="connsiteY6" fmla="*/ 6365 h 10063"/>
                  <a:gd name="connsiteX7" fmla="*/ 2050 w 10175"/>
                  <a:gd name="connsiteY7" fmla="*/ 6219 h 10063"/>
                  <a:gd name="connsiteX8" fmla="*/ 5963 w 10175"/>
                  <a:gd name="connsiteY8" fmla="*/ 6219 h 10063"/>
                  <a:gd name="connsiteX9" fmla="*/ 6028 w 10175"/>
                  <a:gd name="connsiteY9" fmla="*/ 3786 h 10063"/>
                  <a:gd name="connsiteX10" fmla="*/ 6541 w 10175"/>
                  <a:gd name="connsiteY10" fmla="*/ 3517 h 10063"/>
                  <a:gd name="connsiteX11" fmla="*/ 7950 w 10175"/>
                  <a:gd name="connsiteY11" fmla="*/ 3517 h 10063"/>
                  <a:gd name="connsiteX12" fmla="*/ 8979 w 10175"/>
                  <a:gd name="connsiteY12" fmla="*/ 3226 h 10063"/>
                  <a:gd name="connsiteX13" fmla="*/ 8979 w 10175"/>
                  <a:gd name="connsiteY13" fmla="*/ 428 h 10063"/>
                  <a:gd name="connsiteX14" fmla="*/ 10000 w 10175"/>
                  <a:gd name="connsiteY14" fmla="*/ 63 h 10063"/>
                  <a:gd name="connsiteX15" fmla="*/ 10031 w 10175"/>
                  <a:gd name="connsiteY15" fmla="*/ 53 h 10063"/>
                  <a:gd name="connsiteX0" fmla="*/ 385 w 10175"/>
                  <a:gd name="connsiteY0" fmla="*/ 10070 h 10070"/>
                  <a:gd name="connsiteX1" fmla="*/ 0 w 10175"/>
                  <a:gd name="connsiteY1" fmla="*/ 9973 h 10070"/>
                  <a:gd name="connsiteX2" fmla="*/ 62 w 10175"/>
                  <a:gd name="connsiteY2" fmla="*/ 7296 h 10070"/>
                  <a:gd name="connsiteX3" fmla="*/ 447 w 10175"/>
                  <a:gd name="connsiteY3" fmla="*/ 7102 h 10070"/>
                  <a:gd name="connsiteX4" fmla="*/ 1345 w 10175"/>
                  <a:gd name="connsiteY4" fmla="*/ 7102 h 10070"/>
                  <a:gd name="connsiteX5" fmla="*/ 1922 w 10175"/>
                  <a:gd name="connsiteY5" fmla="*/ 7296 h 10070"/>
                  <a:gd name="connsiteX6" fmla="*/ 1795 w 10175"/>
                  <a:gd name="connsiteY6" fmla="*/ 6372 h 10070"/>
                  <a:gd name="connsiteX7" fmla="*/ 2050 w 10175"/>
                  <a:gd name="connsiteY7" fmla="*/ 6226 h 10070"/>
                  <a:gd name="connsiteX8" fmla="*/ 5963 w 10175"/>
                  <a:gd name="connsiteY8" fmla="*/ 6226 h 10070"/>
                  <a:gd name="connsiteX9" fmla="*/ 6028 w 10175"/>
                  <a:gd name="connsiteY9" fmla="*/ 3793 h 10070"/>
                  <a:gd name="connsiteX10" fmla="*/ 6541 w 10175"/>
                  <a:gd name="connsiteY10" fmla="*/ 3524 h 10070"/>
                  <a:gd name="connsiteX11" fmla="*/ 7950 w 10175"/>
                  <a:gd name="connsiteY11" fmla="*/ 3524 h 10070"/>
                  <a:gd name="connsiteX12" fmla="*/ 8979 w 10175"/>
                  <a:gd name="connsiteY12" fmla="*/ 3233 h 10070"/>
                  <a:gd name="connsiteX13" fmla="*/ 8979 w 10175"/>
                  <a:gd name="connsiteY13" fmla="*/ 435 h 10070"/>
                  <a:gd name="connsiteX14" fmla="*/ 10000 w 10175"/>
                  <a:gd name="connsiteY14" fmla="*/ 70 h 10070"/>
                  <a:gd name="connsiteX15" fmla="*/ 9935 w 10175"/>
                  <a:gd name="connsiteY15" fmla="*/ 0 h 10070"/>
                  <a:gd name="connsiteX0" fmla="*/ 385 w 10175"/>
                  <a:gd name="connsiteY0" fmla="*/ 10078 h 10078"/>
                  <a:gd name="connsiteX1" fmla="*/ 0 w 10175"/>
                  <a:gd name="connsiteY1" fmla="*/ 9981 h 10078"/>
                  <a:gd name="connsiteX2" fmla="*/ 62 w 10175"/>
                  <a:gd name="connsiteY2" fmla="*/ 7304 h 10078"/>
                  <a:gd name="connsiteX3" fmla="*/ 447 w 10175"/>
                  <a:gd name="connsiteY3" fmla="*/ 7110 h 10078"/>
                  <a:gd name="connsiteX4" fmla="*/ 1345 w 10175"/>
                  <a:gd name="connsiteY4" fmla="*/ 7110 h 10078"/>
                  <a:gd name="connsiteX5" fmla="*/ 1922 w 10175"/>
                  <a:gd name="connsiteY5" fmla="*/ 7304 h 10078"/>
                  <a:gd name="connsiteX6" fmla="*/ 1795 w 10175"/>
                  <a:gd name="connsiteY6" fmla="*/ 6380 h 10078"/>
                  <a:gd name="connsiteX7" fmla="*/ 2050 w 10175"/>
                  <a:gd name="connsiteY7" fmla="*/ 6234 h 10078"/>
                  <a:gd name="connsiteX8" fmla="*/ 5963 w 10175"/>
                  <a:gd name="connsiteY8" fmla="*/ 6234 h 10078"/>
                  <a:gd name="connsiteX9" fmla="*/ 6028 w 10175"/>
                  <a:gd name="connsiteY9" fmla="*/ 3801 h 10078"/>
                  <a:gd name="connsiteX10" fmla="*/ 6541 w 10175"/>
                  <a:gd name="connsiteY10" fmla="*/ 3532 h 10078"/>
                  <a:gd name="connsiteX11" fmla="*/ 7950 w 10175"/>
                  <a:gd name="connsiteY11" fmla="*/ 3532 h 10078"/>
                  <a:gd name="connsiteX12" fmla="*/ 8979 w 10175"/>
                  <a:gd name="connsiteY12" fmla="*/ 3241 h 10078"/>
                  <a:gd name="connsiteX13" fmla="*/ 8979 w 10175"/>
                  <a:gd name="connsiteY13" fmla="*/ 443 h 10078"/>
                  <a:gd name="connsiteX14" fmla="*/ 10000 w 10175"/>
                  <a:gd name="connsiteY14" fmla="*/ 78 h 10078"/>
                  <a:gd name="connsiteX15" fmla="*/ 9935 w 10175"/>
                  <a:gd name="connsiteY15" fmla="*/ 8 h 10078"/>
                  <a:gd name="connsiteX16" fmla="*/ 9935 w 10175"/>
                  <a:gd name="connsiteY16" fmla="*/ 32 h 10078"/>
                  <a:gd name="connsiteX0" fmla="*/ 385 w 14825"/>
                  <a:gd name="connsiteY0" fmla="*/ 10078 h 10078"/>
                  <a:gd name="connsiteX1" fmla="*/ 0 w 14825"/>
                  <a:gd name="connsiteY1" fmla="*/ 9981 h 10078"/>
                  <a:gd name="connsiteX2" fmla="*/ 62 w 14825"/>
                  <a:gd name="connsiteY2" fmla="*/ 7304 h 10078"/>
                  <a:gd name="connsiteX3" fmla="*/ 447 w 14825"/>
                  <a:gd name="connsiteY3" fmla="*/ 7110 h 10078"/>
                  <a:gd name="connsiteX4" fmla="*/ 1345 w 14825"/>
                  <a:gd name="connsiteY4" fmla="*/ 7110 h 10078"/>
                  <a:gd name="connsiteX5" fmla="*/ 1922 w 14825"/>
                  <a:gd name="connsiteY5" fmla="*/ 7304 h 10078"/>
                  <a:gd name="connsiteX6" fmla="*/ 1795 w 14825"/>
                  <a:gd name="connsiteY6" fmla="*/ 6380 h 10078"/>
                  <a:gd name="connsiteX7" fmla="*/ 2050 w 14825"/>
                  <a:gd name="connsiteY7" fmla="*/ 6234 h 10078"/>
                  <a:gd name="connsiteX8" fmla="*/ 5963 w 14825"/>
                  <a:gd name="connsiteY8" fmla="*/ 6234 h 10078"/>
                  <a:gd name="connsiteX9" fmla="*/ 6028 w 14825"/>
                  <a:gd name="connsiteY9" fmla="*/ 3801 h 10078"/>
                  <a:gd name="connsiteX10" fmla="*/ 6541 w 14825"/>
                  <a:gd name="connsiteY10" fmla="*/ 3532 h 10078"/>
                  <a:gd name="connsiteX11" fmla="*/ 7950 w 14825"/>
                  <a:gd name="connsiteY11" fmla="*/ 3532 h 10078"/>
                  <a:gd name="connsiteX12" fmla="*/ 8979 w 14825"/>
                  <a:gd name="connsiteY12" fmla="*/ 3241 h 10078"/>
                  <a:gd name="connsiteX13" fmla="*/ 8979 w 14825"/>
                  <a:gd name="connsiteY13" fmla="*/ 443 h 10078"/>
                  <a:gd name="connsiteX14" fmla="*/ 10000 w 14825"/>
                  <a:gd name="connsiteY14" fmla="*/ 78 h 10078"/>
                  <a:gd name="connsiteX15" fmla="*/ 9935 w 14825"/>
                  <a:gd name="connsiteY15" fmla="*/ 8 h 10078"/>
                  <a:gd name="connsiteX16" fmla="*/ 14825 w 14825"/>
                  <a:gd name="connsiteY16" fmla="*/ 8 h 1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25" h="10078">
                    <a:moveTo>
                      <a:pt x="385" y="10078"/>
                    </a:moveTo>
                    <a:lnTo>
                      <a:pt x="0" y="9981"/>
                    </a:lnTo>
                    <a:cubicBezTo>
                      <a:pt x="21" y="9089"/>
                      <a:pt x="41" y="8196"/>
                      <a:pt x="62" y="7304"/>
                    </a:cubicBezTo>
                    <a:lnTo>
                      <a:pt x="447" y="7110"/>
                    </a:lnTo>
                    <a:lnTo>
                      <a:pt x="1345" y="7110"/>
                    </a:lnTo>
                    <a:lnTo>
                      <a:pt x="1922" y="7304"/>
                    </a:lnTo>
                    <a:cubicBezTo>
                      <a:pt x="1881" y="6995"/>
                      <a:pt x="1836" y="6688"/>
                      <a:pt x="1795" y="6380"/>
                    </a:cubicBezTo>
                    <a:lnTo>
                      <a:pt x="2050" y="6234"/>
                    </a:lnTo>
                    <a:lnTo>
                      <a:pt x="5963" y="6234"/>
                    </a:lnTo>
                    <a:cubicBezTo>
                      <a:pt x="5983" y="5422"/>
                      <a:pt x="6008" y="4612"/>
                      <a:pt x="6028" y="3801"/>
                    </a:cubicBezTo>
                    <a:lnTo>
                      <a:pt x="6541" y="3532"/>
                    </a:lnTo>
                    <a:lnTo>
                      <a:pt x="7950" y="3532"/>
                    </a:lnTo>
                    <a:lnTo>
                      <a:pt x="8979" y="3241"/>
                    </a:lnTo>
                    <a:lnTo>
                      <a:pt x="8979" y="443"/>
                    </a:lnTo>
                    <a:lnTo>
                      <a:pt x="10000" y="78"/>
                    </a:lnTo>
                    <a:cubicBezTo>
                      <a:pt x="10175" y="15"/>
                      <a:pt x="9929" y="10"/>
                      <a:pt x="9935" y="8"/>
                    </a:cubicBezTo>
                    <a:cubicBezTo>
                      <a:pt x="9924" y="0"/>
                      <a:pt x="14825" y="3"/>
                      <a:pt x="14825" y="8"/>
                    </a:cubicBezTo>
                  </a:path>
                </a:pathLst>
              </a:custGeom>
              <a:noFill/>
              <a:ln w="38100">
                <a:solidFill>
                  <a:srgbClr val="3333FF"/>
                </a:solidFill>
                <a:round/>
                <a:headEnd/>
                <a:tailEnd type="stealth" w="med" len="med"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</p:grp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2720817" y="3860981"/>
              <a:ext cx="219789" cy="2146203"/>
            </a:xfrm>
            <a:custGeom>
              <a:avLst/>
              <a:gdLst>
                <a:gd name="T0" fmla="*/ 0 w 132"/>
                <a:gd name="T1" fmla="*/ 1284 h 1284"/>
                <a:gd name="T2" fmla="*/ 78 w 132"/>
                <a:gd name="T3" fmla="*/ 1218 h 1284"/>
                <a:gd name="T4" fmla="*/ 78 w 132"/>
                <a:gd name="T5" fmla="*/ 84 h 1284"/>
                <a:gd name="T6" fmla="*/ 132 w 132"/>
                <a:gd name="T7" fmla="*/ 0 h 12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284"/>
                <a:gd name="T14" fmla="*/ 132 w 132"/>
                <a:gd name="T15" fmla="*/ 1284 h 12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284">
                  <a:moveTo>
                    <a:pt x="0" y="1284"/>
                  </a:moveTo>
                  <a:lnTo>
                    <a:pt x="78" y="1218"/>
                  </a:lnTo>
                  <a:lnTo>
                    <a:pt x="78" y="84"/>
                  </a:lnTo>
                  <a:lnTo>
                    <a:pt x="132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stealth" w="med" len="med"/>
            </a:ln>
          </p:spPr>
          <p:txBody>
            <a:bodyPr wrap="none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64" name="Rectangle 42" descr="50%"/>
            <p:cNvSpPr>
              <a:spLocks noChangeArrowheads="1"/>
            </p:cNvSpPr>
            <p:nvPr/>
          </p:nvSpPr>
          <p:spPr bwMode="auto">
            <a:xfrm>
              <a:off x="1019388" y="5757082"/>
              <a:ext cx="199812" cy="7421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1079331" y="4266429"/>
              <a:ext cx="749466" cy="1515149"/>
            </a:xfrm>
            <a:custGeom>
              <a:avLst/>
              <a:gdLst>
                <a:gd name="T0" fmla="*/ 0 w 312"/>
                <a:gd name="T1" fmla="*/ 972 h 972"/>
                <a:gd name="T2" fmla="*/ 0 w 312"/>
                <a:gd name="T3" fmla="*/ 150 h 972"/>
                <a:gd name="T4" fmla="*/ 84 w 312"/>
                <a:gd name="T5" fmla="*/ 66 h 972"/>
                <a:gd name="T6" fmla="*/ 258 w 312"/>
                <a:gd name="T7" fmla="*/ 66 h 972"/>
                <a:gd name="T8" fmla="*/ 312 w 312"/>
                <a:gd name="T9" fmla="*/ 0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972"/>
                <a:gd name="T17" fmla="*/ 312 w 312"/>
                <a:gd name="T18" fmla="*/ 972 h 972"/>
                <a:gd name="connsiteX0" fmla="*/ 0 w 8269"/>
                <a:gd name="connsiteY0" fmla="*/ 9321 h 9321"/>
                <a:gd name="connsiteX1" fmla="*/ 0 w 8269"/>
                <a:gd name="connsiteY1" fmla="*/ 864 h 9321"/>
                <a:gd name="connsiteX2" fmla="*/ 2692 w 8269"/>
                <a:gd name="connsiteY2" fmla="*/ 0 h 9321"/>
                <a:gd name="connsiteX3" fmla="*/ 8269 w 8269"/>
                <a:gd name="connsiteY3" fmla="*/ 0 h 9321"/>
                <a:gd name="connsiteX0" fmla="*/ 0 w 3256"/>
                <a:gd name="connsiteY0" fmla="*/ 10000 h 10000"/>
                <a:gd name="connsiteX1" fmla="*/ 0 w 3256"/>
                <a:gd name="connsiteY1" fmla="*/ 927 h 10000"/>
                <a:gd name="connsiteX2" fmla="*/ 3256 w 3256"/>
                <a:gd name="connsiteY2" fmla="*/ 0 h 10000"/>
                <a:gd name="connsiteX0" fmla="*/ 0 w 10000"/>
                <a:gd name="connsiteY0" fmla="*/ 9497 h 9497"/>
                <a:gd name="connsiteX1" fmla="*/ 0 w 10000"/>
                <a:gd name="connsiteY1" fmla="*/ 424 h 9497"/>
                <a:gd name="connsiteX2" fmla="*/ 10000 w 10000"/>
                <a:gd name="connsiteY2" fmla="*/ 0 h 9497"/>
                <a:gd name="connsiteX0" fmla="*/ 0 w 10000"/>
                <a:gd name="connsiteY0" fmla="*/ 10000 h 10000"/>
                <a:gd name="connsiteX1" fmla="*/ 0 w 10000"/>
                <a:gd name="connsiteY1" fmla="*/ 446 h 10000"/>
                <a:gd name="connsiteX2" fmla="*/ 10000 w 10000"/>
                <a:gd name="connsiteY2" fmla="*/ 0 h 10000"/>
                <a:gd name="connsiteX0" fmla="*/ 0 w 11696"/>
                <a:gd name="connsiteY0" fmla="*/ 10079 h 10079"/>
                <a:gd name="connsiteX1" fmla="*/ 0 w 11696"/>
                <a:gd name="connsiteY1" fmla="*/ 525 h 10079"/>
                <a:gd name="connsiteX2" fmla="*/ 10000 w 11696"/>
                <a:gd name="connsiteY2" fmla="*/ 79 h 10079"/>
                <a:gd name="connsiteX3" fmla="*/ 10179 w 11696"/>
                <a:gd name="connsiteY3" fmla="*/ 53 h 10079"/>
                <a:gd name="connsiteX0" fmla="*/ 0 w 42687"/>
                <a:gd name="connsiteY0" fmla="*/ 10079 h 10079"/>
                <a:gd name="connsiteX1" fmla="*/ 0 w 42687"/>
                <a:gd name="connsiteY1" fmla="*/ 525 h 10079"/>
                <a:gd name="connsiteX2" fmla="*/ 10000 w 42687"/>
                <a:gd name="connsiteY2" fmla="*/ 79 h 10079"/>
                <a:gd name="connsiteX3" fmla="*/ 42687 w 42687"/>
                <a:gd name="connsiteY3" fmla="*/ 79 h 10079"/>
                <a:gd name="connsiteX0" fmla="*/ 0 w 48165"/>
                <a:gd name="connsiteY0" fmla="*/ 10079 h 10079"/>
                <a:gd name="connsiteX1" fmla="*/ 0 w 48165"/>
                <a:gd name="connsiteY1" fmla="*/ 525 h 10079"/>
                <a:gd name="connsiteX2" fmla="*/ 10000 w 48165"/>
                <a:gd name="connsiteY2" fmla="*/ 79 h 10079"/>
                <a:gd name="connsiteX3" fmla="*/ 42687 w 48165"/>
                <a:gd name="connsiteY3" fmla="*/ 79 h 10079"/>
                <a:gd name="connsiteX4" fmla="*/ 42866 w 48165"/>
                <a:gd name="connsiteY4" fmla="*/ 105 h 10079"/>
                <a:gd name="connsiteX0" fmla="*/ 0 w 48165"/>
                <a:gd name="connsiteY0" fmla="*/ 10535 h 10535"/>
                <a:gd name="connsiteX1" fmla="*/ 0 w 48165"/>
                <a:gd name="connsiteY1" fmla="*/ 981 h 10535"/>
                <a:gd name="connsiteX2" fmla="*/ 10000 w 48165"/>
                <a:gd name="connsiteY2" fmla="*/ 535 h 10535"/>
                <a:gd name="connsiteX3" fmla="*/ 42687 w 48165"/>
                <a:gd name="connsiteY3" fmla="*/ 535 h 10535"/>
                <a:gd name="connsiteX4" fmla="*/ 48135 w 48165"/>
                <a:gd name="connsiteY4" fmla="*/ 5 h 10535"/>
                <a:gd name="connsiteX0" fmla="*/ 0 w 53583"/>
                <a:gd name="connsiteY0" fmla="*/ 10535 h 10535"/>
                <a:gd name="connsiteX1" fmla="*/ 0 w 53583"/>
                <a:gd name="connsiteY1" fmla="*/ 981 h 10535"/>
                <a:gd name="connsiteX2" fmla="*/ 10000 w 53583"/>
                <a:gd name="connsiteY2" fmla="*/ 535 h 10535"/>
                <a:gd name="connsiteX3" fmla="*/ 42687 w 53583"/>
                <a:gd name="connsiteY3" fmla="*/ 535 h 10535"/>
                <a:gd name="connsiteX4" fmla="*/ 53583 w 53583"/>
                <a:gd name="connsiteY4" fmla="*/ 5 h 1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83" h="10535">
                  <a:moveTo>
                    <a:pt x="0" y="10535"/>
                  </a:moveTo>
                  <a:lnTo>
                    <a:pt x="0" y="981"/>
                  </a:lnTo>
                  <a:lnTo>
                    <a:pt x="10000" y="535"/>
                  </a:lnTo>
                  <a:cubicBezTo>
                    <a:pt x="11696" y="456"/>
                    <a:pt x="42650" y="540"/>
                    <a:pt x="42687" y="535"/>
                  </a:cubicBezTo>
                  <a:cubicBezTo>
                    <a:pt x="48165" y="539"/>
                    <a:pt x="53546" y="0"/>
                    <a:pt x="53583" y="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142259" y="4114749"/>
              <a:ext cx="1059726" cy="1524050"/>
            </a:xfrm>
            <a:custGeom>
              <a:avLst/>
              <a:gdLst>
                <a:gd name="T0" fmla="*/ 2147483647 w 636"/>
                <a:gd name="T1" fmla="*/ 2147483647 h 844"/>
                <a:gd name="T2" fmla="*/ 2147483647 w 636"/>
                <a:gd name="T3" fmla="*/ 2147483647 h 844"/>
                <a:gd name="T4" fmla="*/ 2147483647 w 636"/>
                <a:gd name="T5" fmla="*/ 2147483647 h 844"/>
                <a:gd name="T6" fmla="*/ 0 w 636"/>
                <a:gd name="T7" fmla="*/ 2147483647 h 844"/>
                <a:gd name="T8" fmla="*/ 0 w 636"/>
                <a:gd name="T9" fmla="*/ 2147483647 h 844"/>
                <a:gd name="T10" fmla="*/ 2147483647 w 636"/>
                <a:gd name="T11" fmla="*/ 2147483647 h 844"/>
                <a:gd name="T12" fmla="*/ 2147483647 w 636"/>
                <a:gd name="T13" fmla="*/ 2147483647 h 844"/>
                <a:gd name="T14" fmla="*/ 2147483647 w 636"/>
                <a:gd name="T15" fmla="*/ 0 h 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844"/>
                <a:gd name="T26" fmla="*/ 636 w 636"/>
                <a:gd name="T27" fmla="*/ 844 h 844"/>
                <a:gd name="connsiteX0" fmla="*/ 10000 w 10000"/>
                <a:gd name="connsiteY0" fmla="*/ 9242 h 9242"/>
                <a:gd name="connsiteX1" fmla="*/ 7296 w 10000"/>
                <a:gd name="connsiteY1" fmla="*/ 8342 h 9242"/>
                <a:gd name="connsiteX2" fmla="*/ 1258 w 10000"/>
                <a:gd name="connsiteY2" fmla="*/ 8342 h 9242"/>
                <a:gd name="connsiteX3" fmla="*/ 0 w 10000"/>
                <a:gd name="connsiteY3" fmla="*/ 7346 h 9242"/>
                <a:gd name="connsiteX4" fmla="*/ 0 w 10000"/>
                <a:gd name="connsiteY4" fmla="*/ 711 h 9242"/>
                <a:gd name="connsiteX5" fmla="*/ 1069 w 10000"/>
                <a:gd name="connsiteY5" fmla="*/ 0 h 9242"/>
                <a:gd name="connsiteX6" fmla="*/ 5786 w 10000"/>
                <a:gd name="connsiteY6" fmla="*/ 0 h 9242"/>
                <a:gd name="connsiteX0" fmla="*/ 10000 w 10000"/>
                <a:gd name="connsiteY0" fmla="*/ 10000 h 10000"/>
                <a:gd name="connsiteX1" fmla="*/ 7296 w 10000"/>
                <a:gd name="connsiteY1" fmla="*/ 9026 h 10000"/>
                <a:gd name="connsiteX2" fmla="*/ 1258 w 10000"/>
                <a:gd name="connsiteY2" fmla="*/ 9026 h 10000"/>
                <a:gd name="connsiteX3" fmla="*/ 0 w 10000"/>
                <a:gd name="connsiteY3" fmla="*/ 7948 h 10000"/>
                <a:gd name="connsiteX4" fmla="*/ 0 w 10000"/>
                <a:gd name="connsiteY4" fmla="*/ 769 h 10000"/>
                <a:gd name="connsiteX5" fmla="*/ 1069 w 10000"/>
                <a:gd name="connsiteY5" fmla="*/ 0 h 10000"/>
                <a:gd name="connsiteX0" fmla="*/ 10000 w 10000"/>
                <a:gd name="connsiteY0" fmla="*/ 9231 h 9231"/>
                <a:gd name="connsiteX1" fmla="*/ 7296 w 10000"/>
                <a:gd name="connsiteY1" fmla="*/ 8257 h 9231"/>
                <a:gd name="connsiteX2" fmla="*/ 1258 w 10000"/>
                <a:gd name="connsiteY2" fmla="*/ 8257 h 9231"/>
                <a:gd name="connsiteX3" fmla="*/ 0 w 10000"/>
                <a:gd name="connsiteY3" fmla="*/ 7179 h 9231"/>
                <a:gd name="connsiteX4" fmla="*/ 0 w 10000"/>
                <a:gd name="connsiteY4" fmla="*/ 0 h 9231"/>
                <a:gd name="connsiteX0" fmla="*/ 10000 w 10000"/>
                <a:gd name="connsiteY0" fmla="*/ 10130 h 10130"/>
                <a:gd name="connsiteX1" fmla="*/ 7296 w 10000"/>
                <a:gd name="connsiteY1" fmla="*/ 9075 h 10130"/>
                <a:gd name="connsiteX2" fmla="*/ 1258 w 10000"/>
                <a:gd name="connsiteY2" fmla="*/ 9075 h 10130"/>
                <a:gd name="connsiteX3" fmla="*/ 0 w 10000"/>
                <a:gd name="connsiteY3" fmla="*/ 7907 h 10130"/>
                <a:gd name="connsiteX4" fmla="*/ 0 w 10000"/>
                <a:gd name="connsiteY4" fmla="*/ 0 h 10130"/>
                <a:gd name="connsiteX0" fmla="*/ 10000 w 10000"/>
                <a:gd name="connsiteY0" fmla="*/ 10130 h 10130"/>
                <a:gd name="connsiteX1" fmla="*/ 7296 w 10000"/>
                <a:gd name="connsiteY1" fmla="*/ 9075 h 10130"/>
                <a:gd name="connsiteX2" fmla="*/ 1258 w 10000"/>
                <a:gd name="connsiteY2" fmla="*/ 9075 h 10130"/>
                <a:gd name="connsiteX3" fmla="*/ 0 w 10000"/>
                <a:gd name="connsiteY3" fmla="*/ 7907 h 10130"/>
                <a:gd name="connsiteX4" fmla="*/ 0 w 10000"/>
                <a:gd name="connsiteY4" fmla="*/ 0 h 10130"/>
                <a:gd name="connsiteX0" fmla="*/ 10000 w 10000"/>
                <a:gd name="connsiteY0" fmla="*/ 11444 h 11444"/>
                <a:gd name="connsiteX1" fmla="*/ 7296 w 10000"/>
                <a:gd name="connsiteY1" fmla="*/ 10389 h 11444"/>
                <a:gd name="connsiteX2" fmla="*/ 1258 w 10000"/>
                <a:gd name="connsiteY2" fmla="*/ 10389 h 11444"/>
                <a:gd name="connsiteX3" fmla="*/ 0 w 10000"/>
                <a:gd name="connsiteY3" fmla="*/ 9221 h 11444"/>
                <a:gd name="connsiteX4" fmla="*/ 0 w 10000"/>
                <a:gd name="connsiteY4" fmla="*/ 1314 h 11444"/>
                <a:gd name="connsiteX5" fmla="*/ 35 w 10000"/>
                <a:gd name="connsiteY5" fmla="*/ 1335 h 11444"/>
                <a:gd name="connsiteX0" fmla="*/ 10007 w 10007"/>
                <a:gd name="connsiteY0" fmla="*/ 11444 h 11444"/>
                <a:gd name="connsiteX1" fmla="*/ 7303 w 10007"/>
                <a:gd name="connsiteY1" fmla="*/ 10389 h 11444"/>
                <a:gd name="connsiteX2" fmla="*/ 1265 w 10007"/>
                <a:gd name="connsiteY2" fmla="*/ 10389 h 11444"/>
                <a:gd name="connsiteX3" fmla="*/ 7 w 10007"/>
                <a:gd name="connsiteY3" fmla="*/ 9221 h 11444"/>
                <a:gd name="connsiteX4" fmla="*/ 7 w 10007"/>
                <a:gd name="connsiteY4" fmla="*/ 1314 h 11444"/>
                <a:gd name="connsiteX5" fmla="*/ 7 w 10007"/>
                <a:gd name="connsiteY5" fmla="*/ 48 h 11444"/>
                <a:gd name="connsiteX0" fmla="*/ 10007 w 10007"/>
                <a:gd name="connsiteY0" fmla="*/ 11444 h 11444"/>
                <a:gd name="connsiteX1" fmla="*/ 7303 w 10007"/>
                <a:gd name="connsiteY1" fmla="*/ 10389 h 11444"/>
                <a:gd name="connsiteX2" fmla="*/ 1265 w 10007"/>
                <a:gd name="connsiteY2" fmla="*/ 10389 h 11444"/>
                <a:gd name="connsiteX3" fmla="*/ 7 w 10007"/>
                <a:gd name="connsiteY3" fmla="*/ 9221 h 11444"/>
                <a:gd name="connsiteX4" fmla="*/ 7 w 10007"/>
                <a:gd name="connsiteY4" fmla="*/ 1314 h 11444"/>
                <a:gd name="connsiteX5" fmla="*/ 7 w 10007"/>
                <a:gd name="connsiteY5" fmla="*/ 48 h 11444"/>
                <a:gd name="connsiteX0" fmla="*/ 10035 w 10035"/>
                <a:gd name="connsiteY0" fmla="*/ 11631 h 11631"/>
                <a:gd name="connsiteX1" fmla="*/ 7331 w 10035"/>
                <a:gd name="connsiteY1" fmla="*/ 10576 h 11631"/>
                <a:gd name="connsiteX2" fmla="*/ 1293 w 10035"/>
                <a:gd name="connsiteY2" fmla="*/ 10576 h 11631"/>
                <a:gd name="connsiteX3" fmla="*/ 35 w 10035"/>
                <a:gd name="connsiteY3" fmla="*/ 9408 h 11631"/>
                <a:gd name="connsiteX4" fmla="*/ 35 w 10035"/>
                <a:gd name="connsiteY4" fmla="*/ 1501 h 11631"/>
                <a:gd name="connsiteX5" fmla="*/ 35 w 10035"/>
                <a:gd name="connsiteY5" fmla="*/ 235 h 11631"/>
                <a:gd name="connsiteX6" fmla="*/ 0 w 10035"/>
                <a:gd name="connsiteY6" fmla="*/ 89 h 11631"/>
                <a:gd name="connsiteX0" fmla="*/ 10007 w 10007"/>
                <a:gd name="connsiteY0" fmla="*/ 12029 h 12029"/>
                <a:gd name="connsiteX1" fmla="*/ 7303 w 10007"/>
                <a:gd name="connsiteY1" fmla="*/ 10974 h 12029"/>
                <a:gd name="connsiteX2" fmla="*/ 1265 w 10007"/>
                <a:gd name="connsiteY2" fmla="*/ 10974 h 12029"/>
                <a:gd name="connsiteX3" fmla="*/ 7 w 10007"/>
                <a:gd name="connsiteY3" fmla="*/ 9806 h 12029"/>
                <a:gd name="connsiteX4" fmla="*/ 7 w 10007"/>
                <a:gd name="connsiteY4" fmla="*/ 1899 h 12029"/>
                <a:gd name="connsiteX5" fmla="*/ 7 w 10007"/>
                <a:gd name="connsiteY5" fmla="*/ 633 h 12029"/>
                <a:gd name="connsiteX6" fmla="*/ 4324 w 10007"/>
                <a:gd name="connsiteY6" fmla="*/ 0 h 12029"/>
                <a:gd name="connsiteX0" fmla="*/ 10007 w 10007"/>
                <a:gd name="connsiteY0" fmla="*/ 12083 h 12083"/>
                <a:gd name="connsiteX1" fmla="*/ 7303 w 10007"/>
                <a:gd name="connsiteY1" fmla="*/ 11028 h 12083"/>
                <a:gd name="connsiteX2" fmla="*/ 1265 w 10007"/>
                <a:gd name="connsiteY2" fmla="*/ 11028 h 12083"/>
                <a:gd name="connsiteX3" fmla="*/ 7 w 10007"/>
                <a:gd name="connsiteY3" fmla="*/ 9860 h 12083"/>
                <a:gd name="connsiteX4" fmla="*/ 7 w 10007"/>
                <a:gd name="connsiteY4" fmla="*/ 1953 h 12083"/>
                <a:gd name="connsiteX5" fmla="*/ 7 w 10007"/>
                <a:gd name="connsiteY5" fmla="*/ 687 h 12083"/>
                <a:gd name="connsiteX6" fmla="*/ 3794 w 10007"/>
                <a:gd name="connsiteY6" fmla="*/ 105 h 12083"/>
                <a:gd name="connsiteX7" fmla="*/ 4324 w 10007"/>
                <a:gd name="connsiteY7" fmla="*/ 54 h 12083"/>
                <a:gd name="connsiteX0" fmla="*/ 10007 w 10007"/>
                <a:gd name="connsiteY0" fmla="*/ 12663 h 12663"/>
                <a:gd name="connsiteX1" fmla="*/ 7303 w 10007"/>
                <a:gd name="connsiteY1" fmla="*/ 11608 h 12663"/>
                <a:gd name="connsiteX2" fmla="*/ 1265 w 10007"/>
                <a:gd name="connsiteY2" fmla="*/ 11608 h 12663"/>
                <a:gd name="connsiteX3" fmla="*/ 7 w 10007"/>
                <a:gd name="connsiteY3" fmla="*/ 10440 h 12663"/>
                <a:gd name="connsiteX4" fmla="*/ 7 w 10007"/>
                <a:gd name="connsiteY4" fmla="*/ 2533 h 12663"/>
                <a:gd name="connsiteX5" fmla="*/ 7 w 10007"/>
                <a:gd name="connsiteY5" fmla="*/ 1267 h 12663"/>
                <a:gd name="connsiteX6" fmla="*/ 3794 w 10007"/>
                <a:gd name="connsiteY6" fmla="*/ 685 h 12663"/>
                <a:gd name="connsiteX7" fmla="*/ 4324 w 10007"/>
                <a:gd name="connsiteY7" fmla="*/ 0 h 1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7" h="12663">
                  <a:moveTo>
                    <a:pt x="10007" y="12663"/>
                  </a:moveTo>
                  <a:lnTo>
                    <a:pt x="7303" y="11608"/>
                  </a:lnTo>
                  <a:lnTo>
                    <a:pt x="1265" y="11608"/>
                  </a:lnTo>
                  <a:lnTo>
                    <a:pt x="7" y="10440"/>
                  </a:lnTo>
                  <a:lnTo>
                    <a:pt x="7" y="2533"/>
                  </a:lnTo>
                  <a:cubicBezTo>
                    <a:pt x="13" y="1219"/>
                    <a:pt x="0" y="1263"/>
                    <a:pt x="7" y="1267"/>
                  </a:cubicBezTo>
                  <a:cubicBezTo>
                    <a:pt x="638" y="959"/>
                    <a:pt x="3074" y="896"/>
                    <a:pt x="3794" y="685"/>
                  </a:cubicBezTo>
                  <a:cubicBezTo>
                    <a:pt x="4514" y="474"/>
                    <a:pt x="4236" y="9"/>
                    <a:pt x="4324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882359" y="3779121"/>
              <a:ext cx="103235" cy="85247"/>
              <a:chOff x="1759" y="2213"/>
              <a:chExt cx="62" cy="51"/>
            </a:xfrm>
          </p:grpSpPr>
          <p:sp>
            <p:nvSpPr>
              <p:cNvPr id="79" name="Line 51"/>
              <p:cNvSpPr>
                <a:spLocks noChangeShapeType="1"/>
              </p:cNvSpPr>
              <p:nvPr/>
            </p:nvSpPr>
            <p:spPr bwMode="auto">
              <a:xfrm flipV="1">
                <a:off x="1794" y="2216"/>
                <a:ext cx="27" cy="48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  <p:sp>
            <p:nvSpPr>
              <p:cNvPr id="80" name="Line 53"/>
              <p:cNvSpPr>
                <a:spLocks noChangeShapeType="1"/>
              </p:cNvSpPr>
              <p:nvPr/>
            </p:nvSpPr>
            <p:spPr bwMode="auto">
              <a:xfrm rot="16200000" flipV="1">
                <a:off x="1769" y="2203"/>
                <a:ext cx="27" cy="48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751775" y="4161848"/>
              <a:ext cx="103235" cy="85247"/>
              <a:chOff x="1759" y="2213"/>
              <a:chExt cx="62" cy="51"/>
            </a:xfrm>
          </p:grpSpPr>
          <p:sp>
            <p:nvSpPr>
              <p:cNvPr id="77" name="Line 56"/>
              <p:cNvSpPr>
                <a:spLocks noChangeShapeType="1"/>
              </p:cNvSpPr>
              <p:nvPr/>
            </p:nvSpPr>
            <p:spPr bwMode="auto">
              <a:xfrm flipV="1">
                <a:off x="1794" y="2216"/>
                <a:ext cx="27" cy="48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  <p:sp>
            <p:nvSpPr>
              <p:cNvPr id="78" name="Line 57"/>
              <p:cNvSpPr>
                <a:spLocks noChangeShapeType="1"/>
              </p:cNvSpPr>
              <p:nvPr/>
            </p:nvSpPr>
            <p:spPr bwMode="auto">
              <a:xfrm rot="16200000" flipV="1">
                <a:off x="1769" y="2203"/>
                <a:ext cx="27" cy="48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</p:grp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1543642" y="4054872"/>
              <a:ext cx="103235" cy="85247"/>
              <a:chOff x="1759" y="2213"/>
              <a:chExt cx="62" cy="51"/>
            </a:xfrm>
          </p:grpSpPr>
          <p:sp>
            <p:nvSpPr>
              <p:cNvPr id="75" name="Line 59"/>
              <p:cNvSpPr>
                <a:spLocks noChangeShapeType="1"/>
              </p:cNvSpPr>
              <p:nvPr/>
            </p:nvSpPr>
            <p:spPr bwMode="auto">
              <a:xfrm flipV="1">
                <a:off x="1794" y="2216"/>
                <a:ext cx="27" cy="48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  <p:sp>
            <p:nvSpPr>
              <p:cNvPr id="76" name="Line 60"/>
              <p:cNvSpPr>
                <a:spLocks noChangeShapeType="1"/>
              </p:cNvSpPr>
              <p:nvPr/>
            </p:nvSpPr>
            <p:spPr bwMode="auto">
              <a:xfrm rot="16200000" flipV="1">
                <a:off x="1769" y="2203"/>
                <a:ext cx="27" cy="48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11" charset="0"/>
                  <a:ea typeface="ヒラギノ角ゴ Pro W3" pitchFamily="-111" charset="-128"/>
                </a:endParaRPr>
              </a:p>
            </p:txBody>
          </p:sp>
        </p:grp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220485" y="5963723"/>
              <a:ext cx="8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FF0000"/>
                  </a:solidFill>
                  <a:latin typeface="Arial" pitchFamily="-111" charset="0"/>
                  <a:ea typeface="ヒラギノ角ゴ Pro W3" pitchFamily="-111" charset="-128"/>
                </a:rPr>
                <a:t>e-linac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1905000" y="5638800"/>
              <a:ext cx="838200" cy="762000"/>
            </a:xfrm>
            <a:prstGeom prst="ellipse">
              <a:avLst/>
            </a:prstGeom>
            <a:solidFill>
              <a:srgbClr val="00B050">
                <a:alpha val="48000"/>
              </a:srgbClr>
            </a:solidFill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 rot="5400000">
              <a:off x="3509099" y="994499"/>
              <a:ext cx="89916" cy="2035888"/>
            </a:xfrm>
            <a:custGeom>
              <a:avLst/>
              <a:gdLst>
                <a:gd name="T0" fmla="*/ 0 w 132"/>
                <a:gd name="T1" fmla="*/ 1284 h 1284"/>
                <a:gd name="T2" fmla="*/ 78 w 132"/>
                <a:gd name="T3" fmla="*/ 1218 h 1284"/>
                <a:gd name="T4" fmla="*/ 78 w 132"/>
                <a:gd name="T5" fmla="*/ 84 h 1284"/>
                <a:gd name="T6" fmla="*/ 132 w 132"/>
                <a:gd name="T7" fmla="*/ 0 h 12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284"/>
                <a:gd name="T14" fmla="*/ 132 w 132"/>
                <a:gd name="T15" fmla="*/ 1284 h 1284"/>
                <a:gd name="connsiteX0" fmla="*/ 0 w 4091"/>
                <a:gd name="connsiteY0" fmla="*/ 9486 h 9486"/>
                <a:gd name="connsiteX1" fmla="*/ 0 w 4091"/>
                <a:gd name="connsiteY1" fmla="*/ 654 h 9486"/>
                <a:gd name="connsiteX2" fmla="*/ 4091 w 4091"/>
                <a:gd name="connsiteY2" fmla="*/ 0 h 9486"/>
                <a:gd name="connsiteX0" fmla="*/ 0 w 10000"/>
                <a:gd name="connsiteY0" fmla="*/ 10000 h 10000"/>
                <a:gd name="connsiteX1" fmla="*/ 1525 w 10000"/>
                <a:gd name="connsiteY1" fmla="*/ 1497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525" y="1497"/>
                  </a:lnTo>
                  <a:lnTo>
                    <a:pt x="1000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stealth" w="med" len="med"/>
            </a:ln>
          </p:spPr>
          <p:txBody>
            <a:bodyPr wrap="none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2196086" y="1981233"/>
              <a:ext cx="699484" cy="1273855"/>
            </a:xfrm>
            <a:custGeom>
              <a:avLst/>
              <a:gdLst>
                <a:gd name="T0" fmla="*/ 0 w 132"/>
                <a:gd name="T1" fmla="*/ 1284 h 1284"/>
                <a:gd name="T2" fmla="*/ 78 w 132"/>
                <a:gd name="T3" fmla="*/ 1218 h 1284"/>
                <a:gd name="T4" fmla="*/ 78 w 132"/>
                <a:gd name="T5" fmla="*/ 84 h 1284"/>
                <a:gd name="T6" fmla="*/ 132 w 132"/>
                <a:gd name="T7" fmla="*/ 0 h 12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284"/>
                <a:gd name="T14" fmla="*/ 132 w 132"/>
                <a:gd name="T15" fmla="*/ 1284 h 1284"/>
                <a:gd name="connsiteX0" fmla="*/ 401 w 10401"/>
                <a:gd name="connsiteY0" fmla="*/ 10000 h 10000"/>
                <a:gd name="connsiteX1" fmla="*/ 0 w 10401"/>
                <a:gd name="connsiteY1" fmla="*/ 9941 h 10000"/>
                <a:gd name="connsiteX2" fmla="*/ 6310 w 10401"/>
                <a:gd name="connsiteY2" fmla="*/ 9486 h 10000"/>
                <a:gd name="connsiteX3" fmla="*/ 6310 w 10401"/>
                <a:gd name="connsiteY3" fmla="*/ 654 h 10000"/>
                <a:gd name="connsiteX4" fmla="*/ 10401 w 10401"/>
                <a:gd name="connsiteY4" fmla="*/ 0 h 10000"/>
                <a:gd name="connsiteX0" fmla="*/ 0 w 10000"/>
                <a:gd name="connsiteY0" fmla="*/ 10000 h 10000"/>
                <a:gd name="connsiteX1" fmla="*/ 5909 w 10000"/>
                <a:gd name="connsiteY1" fmla="*/ 9486 h 10000"/>
                <a:gd name="connsiteX2" fmla="*/ 5909 w 10000"/>
                <a:gd name="connsiteY2" fmla="*/ 654 h 10000"/>
                <a:gd name="connsiteX3" fmla="*/ 10000 w 10000"/>
                <a:gd name="connsiteY3" fmla="*/ 0 h 10000"/>
                <a:gd name="connsiteX0" fmla="*/ 0 w 4091"/>
                <a:gd name="connsiteY0" fmla="*/ 9486 h 9486"/>
                <a:gd name="connsiteX1" fmla="*/ 0 w 4091"/>
                <a:gd name="connsiteY1" fmla="*/ 654 h 9486"/>
                <a:gd name="connsiteX2" fmla="*/ 4091 w 4091"/>
                <a:gd name="connsiteY2" fmla="*/ 0 h 9486"/>
                <a:gd name="connsiteX0" fmla="*/ 0 w 10000"/>
                <a:gd name="connsiteY0" fmla="*/ 10000 h 10000"/>
                <a:gd name="connsiteX1" fmla="*/ 1525 w 10000"/>
                <a:gd name="connsiteY1" fmla="*/ 7111 h 10000"/>
                <a:gd name="connsiteX2" fmla="*/ 10000 w 10000"/>
                <a:gd name="connsiteY2" fmla="*/ 0 h 10000"/>
                <a:gd name="connsiteX0" fmla="*/ 0 w 1525"/>
                <a:gd name="connsiteY0" fmla="*/ 10000 h 10000"/>
                <a:gd name="connsiteX1" fmla="*/ 1525 w 1525"/>
                <a:gd name="connsiteY1" fmla="*/ 7111 h 10000"/>
                <a:gd name="connsiteX2" fmla="*/ 1525 w 1525"/>
                <a:gd name="connsiteY2" fmla="*/ 0 h 10000"/>
                <a:gd name="connsiteX0" fmla="*/ 0 w 453663"/>
                <a:gd name="connsiteY0" fmla="*/ 10000 h 10000"/>
                <a:gd name="connsiteX1" fmla="*/ 10000 w 453663"/>
                <a:gd name="connsiteY1" fmla="*/ 7111 h 10000"/>
                <a:gd name="connsiteX2" fmla="*/ 10000 w 453663"/>
                <a:gd name="connsiteY2" fmla="*/ 0 h 10000"/>
                <a:gd name="connsiteX0" fmla="*/ 0 w 185828"/>
                <a:gd name="connsiteY0" fmla="*/ 10000 h 10000"/>
                <a:gd name="connsiteX1" fmla="*/ 10000 w 185828"/>
                <a:gd name="connsiteY1" fmla="*/ 7111 h 10000"/>
                <a:gd name="connsiteX2" fmla="*/ 185828 w 185828"/>
                <a:gd name="connsiteY2" fmla="*/ 3767 h 10000"/>
                <a:gd name="connsiteX3" fmla="*/ 10000 w 185828"/>
                <a:gd name="connsiteY3" fmla="*/ 0 h 10000"/>
                <a:gd name="connsiteX0" fmla="*/ 0 w 454577"/>
                <a:gd name="connsiteY0" fmla="*/ 10000 h 10000"/>
                <a:gd name="connsiteX1" fmla="*/ 10000 w 454577"/>
                <a:gd name="connsiteY1" fmla="*/ 7111 h 10000"/>
                <a:gd name="connsiteX2" fmla="*/ 454577 w 454577"/>
                <a:gd name="connsiteY2" fmla="*/ 6737 h 10000"/>
                <a:gd name="connsiteX3" fmla="*/ 10000 w 454577"/>
                <a:gd name="connsiteY3" fmla="*/ 0 h 10000"/>
                <a:gd name="connsiteX0" fmla="*/ 0 w 454577"/>
                <a:gd name="connsiteY0" fmla="*/ 6257 h 6257"/>
                <a:gd name="connsiteX1" fmla="*/ 10000 w 454577"/>
                <a:gd name="connsiteY1" fmla="*/ 3368 h 6257"/>
                <a:gd name="connsiteX2" fmla="*/ 454577 w 454577"/>
                <a:gd name="connsiteY2" fmla="*/ 2994 h 6257"/>
                <a:gd name="connsiteX3" fmla="*/ 287861 w 454577"/>
                <a:gd name="connsiteY3" fmla="*/ 0 h 6257"/>
                <a:gd name="connsiteX0" fmla="*/ 0 w 11222"/>
                <a:gd name="connsiteY0" fmla="*/ 10000 h 10000"/>
                <a:gd name="connsiteX1" fmla="*/ 220 w 11222"/>
                <a:gd name="connsiteY1" fmla="*/ 5383 h 10000"/>
                <a:gd name="connsiteX2" fmla="*/ 11222 w 11222"/>
                <a:gd name="connsiteY2" fmla="*/ 5383 h 10000"/>
                <a:gd name="connsiteX3" fmla="*/ 6333 w 11222"/>
                <a:gd name="connsiteY3" fmla="*/ 0 h 10000"/>
                <a:gd name="connsiteX0" fmla="*/ 0 w 11222"/>
                <a:gd name="connsiteY0" fmla="*/ 10000 h 10000"/>
                <a:gd name="connsiteX1" fmla="*/ 220 w 11222"/>
                <a:gd name="connsiteY1" fmla="*/ 5383 h 10000"/>
                <a:gd name="connsiteX2" fmla="*/ 2665 w 11222"/>
                <a:gd name="connsiteY2" fmla="*/ 4785 h 10000"/>
                <a:gd name="connsiteX3" fmla="*/ 11222 w 11222"/>
                <a:gd name="connsiteY3" fmla="*/ 5383 h 10000"/>
                <a:gd name="connsiteX4" fmla="*/ 6333 w 11222"/>
                <a:gd name="connsiteY4" fmla="*/ 0 h 10000"/>
                <a:gd name="connsiteX0" fmla="*/ 0 w 11222"/>
                <a:gd name="connsiteY0" fmla="*/ 10000 h 10000"/>
                <a:gd name="connsiteX1" fmla="*/ 220 w 11222"/>
                <a:gd name="connsiteY1" fmla="*/ 5383 h 10000"/>
                <a:gd name="connsiteX2" fmla="*/ 3888 w 11222"/>
                <a:gd name="connsiteY2" fmla="*/ 5383 h 10000"/>
                <a:gd name="connsiteX3" fmla="*/ 11222 w 11222"/>
                <a:gd name="connsiteY3" fmla="*/ 5383 h 10000"/>
                <a:gd name="connsiteX4" fmla="*/ 6333 w 11222"/>
                <a:gd name="connsiteY4" fmla="*/ 0 h 10000"/>
                <a:gd name="connsiteX0" fmla="*/ 0 w 11222"/>
                <a:gd name="connsiteY0" fmla="*/ 10000 h 10000"/>
                <a:gd name="connsiteX1" fmla="*/ 220 w 11222"/>
                <a:gd name="connsiteY1" fmla="*/ 5982 h 10000"/>
                <a:gd name="connsiteX2" fmla="*/ 3888 w 11222"/>
                <a:gd name="connsiteY2" fmla="*/ 5383 h 10000"/>
                <a:gd name="connsiteX3" fmla="*/ 11222 w 11222"/>
                <a:gd name="connsiteY3" fmla="*/ 5383 h 10000"/>
                <a:gd name="connsiteX4" fmla="*/ 6333 w 1122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22" h="10000">
                  <a:moveTo>
                    <a:pt x="0" y="10000"/>
                  </a:moveTo>
                  <a:cubicBezTo>
                    <a:pt x="73" y="8461"/>
                    <a:pt x="147" y="7521"/>
                    <a:pt x="220" y="5982"/>
                  </a:cubicBezTo>
                  <a:cubicBezTo>
                    <a:pt x="641" y="5106"/>
                    <a:pt x="2054" y="5483"/>
                    <a:pt x="3888" y="5383"/>
                  </a:cubicBezTo>
                  <a:cubicBezTo>
                    <a:pt x="5722" y="5283"/>
                    <a:pt x="10587" y="6174"/>
                    <a:pt x="11222" y="5383"/>
                  </a:cubicBezTo>
                  <a:lnTo>
                    <a:pt x="6333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stealth" w="med" len="med"/>
            </a:ln>
          </p:spPr>
          <p:txBody>
            <a:bodyPr wrap="none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43350" y="5476875"/>
              <a:ext cx="147637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0000"/>
                  </a:solidFill>
                  <a:latin typeface="Arial" pitchFamily="-111" charset="0"/>
                  <a:ea typeface="ヒラギノ角ゴ Pro W3" pitchFamily="-111" charset="-128"/>
                </a:rPr>
                <a:t>ARIEL I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3333FF"/>
                  </a:solidFill>
                  <a:latin typeface="Arial" pitchFamily="-111" charset="0"/>
                  <a:ea typeface="ヒラギノ角ゴ Pro W3" pitchFamily="-111" charset="-128"/>
                </a:rPr>
                <a:t>ARIEL II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B050"/>
                  </a:solidFill>
                  <a:latin typeface="Arial" pitchFamily="-111" charset="0"/>
                  <a:ea typeface="ヒラギノ角ゴ Pro W3" pitchFamily="-111" charset="-128"/>
                </a:rPr>
                <a:t>Existing</a:t>
              </a:r>
              <a:endParaRPr lang="en-US" sz="2000" b="1" dirty="0">
                <a:solidFill>
                  <a:srgbClr val="00B05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</p:grp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VECC-TRIUMF  Workshop, 2012 Apr 13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F890B-0193-449A-BCEB-80BADA378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07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1341720"/>
            <a:ext cx="8647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The primary mission of ARIEL is to deliver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unprecedented intensities of rare, short-lived exotic isotopes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, and in particular those with extreme neutron excess,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to simultaneous and multiple experiments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, at the existing and world-leading ISAC accelerator complex. 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ea typeface="ヒラギノ角ゴ Pro W3" pitchFamily="-111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Courtesy Greg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Hackman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 (TRIUMF staff scientist)</a:t>
            </a:r>
            <a:endParaRPr lang="en-US" sz="2000" i="1" dirty="0">
              <a:solidFill>
                <a:srgbClr val="000000"/>
              </a:solidFill>
              <a:latin typeface="Arial" pitchFamily="34" charset="0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749" y="304800"/>
            <a:ext cx="497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itchFamily="-111" charset="0"/>
                <a:ea typeface="ヒラギノ角ゴ Pro W3" pitchFamily="-111" charset="-128"/>
              </a:rPr>
              <a:t>ARIEL Mission Statement</a:t>
            </a:r>
            <a:endParaRPr lang="en-US" sz="2800" b="1" dirty="0">
              <a:solidFill>
                <a:prstClr val="white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B5E-BAF0-48C4-A6AB-1488BE3E37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VECC-TRIUMF  Workshop, 2012 Apr 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95750" y="3904119"/>
            <a:ext cx="4913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A secondary mission of ARIEL is to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anticipate future uses of e-linac technologies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such as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free electron lasers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</a:rPr>
              <a:t>, and including commercial uses such as the production of medical isotopes by photo-fission.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8524" y="3867150"/>
            <a:ext cx="36004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6485"/>
            <a:ext cx="2133600" cy="476250"/>
          </a:xfrm>
          <a:noFill/>
        </p:spPr>
        <p:txBody>
          <a:bodyPr/>
          <a:lstStyle/>
          <a:p>
            <a:fld id="{2B6B00E7-C821-4DEE-A16F-2027D9CFB69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30" y="320430"/>
            <a:ext cx="7641770" cy="699465"/>
          </a:xfrm>
        </p:spPr>
        <p:txBody>
          <a:bodyPr rIns="35717">
            <a:normAutofit fontScale="90000"/>
          </a:bodyPr>
          <a:lstStyle/>
          <a:p>
            <a:pPr eaLnBrk="1" hangingPunct="1"/>
            <a:r>
              <a:rPr lang="en-US" sz="2800" b="1" dirty="0" smtClean="0"/>
              <a:t>Photo-fission production of Rare Isotope Beams</a:t>
            </a:r>
          </a:p>
        </p:txBody>
      </p:sp>
      <p:sp>
        <p:nvSpPr>
          <p:cNvPr id="6181" name="Rectangle 5"/>
          <p:cNvSpPr>
            <a:spLocks/>
          </p:cNvSpPr>
          <p:nvPr/>
        </p:nvSpPr>
        <p:spPr bwMode="auto">
          <a:xfrm>
            <a:off x="687388" y="3327518"/>
            <a:ext cx="982369" cy="83880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sp>
        <p:nvSpPr>
          <p:cNvPr id="6182" name="Rectangle 6"/>
          <p:cNvSpPr>
            <a:spLocks/>
          </p:cNvSpPr>
          <p:nvPr/>
        </p:nvSpPr>
        <p:spPr bwMode="auto">
          <a:xfrm>
            <a:off x="845907" y="3611095"/>
            <a:ext cx="71654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E-linac</a:t>
            </a:r>
          </a:p>
        </p:txBody>
      </p:sp>
      <p:sp>
        <p:nvSpPr>
          <p:cNvPr id="6179" name="Rectangle 8"/>
          <p:cNvSpPr>
            <a:spLocks/>
          </p:cNvSpPr>
          <p:nvPr/>
        </p:nvSpPr>
        <p:spPr bwMode="auto">
          <a:xfrm>
            <a:off x="1981213" y="3327518"/>
            <a:ext cx="982369" cy="83880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sp>
        <p:nvSpPr>
          <p:cNvPr id="6180" name="Rectangle 9"/>
          <p:cNvSpPr>
            <a:spLocks/>
          </p:cNvSpPr>
          <p:nvPr/>
        </p:nvSpPr>
        <p:spPr bwMode="auto">
          <a:xfrm>
            <a:off x="2008358" y="3318595"/>
            <a:ext cx="1125259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Electron-</a:t>
            </a:r>
          </a:p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Photon</a:t>
            </a:r>
          </a:p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Converter</a:t>
            </a:r>
          </a:p>
        </p:txBody>
      </p:sp>
      <p:sp>
        <p:nvSpPr>
          <p:cNvPr id="6177" name="Rectangle 11"/>
          <p:cNvSpPr>
            <a:spLocks/>
          </p:cNvSpPr>
          <p:nvPr/>
        </p:nvSpPr>
        <p:spPr bwMode="auto">
          <a:xfrm>
            <a:off x="3338668" y="3327518"/>
            <a:ext cx="982369" cy="83880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sp>
        <p:nvSpPr>
          <p:cNvPr id="6178" name="Rectangle 12"/>
          <p:cNvSpPr>
            <a:spLocks/>
          </p:cNvSpPr>
          <p:nvPr/>
        </p:nvSpPr>
        <p:spPr bwMode="auto">
          <a:xfrm>
            <a:off x="3372158" y="3447984"/>
            <a:ext cx="1125259" cy="5889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baseline="32000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238</a:t>
            </a:r>
            <a:r>
              <a:rPr lang="en-US" sz="17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U</a:t>
            </a:r>
          </a:p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Target</a:t>
            </a:r>
          </a:p>
        </p:txBody>
      </p:sp>
      <p:sp>
        <p:nvSpPr>
          <p:cNvPr id="6175" name="Rectangle 14"/>
          <p:cNvSpPr>
            <a:spLocks/>
          </p:cNvSpPr>
          <p:nvPr/>
        </p:nvSpPr>
        <p:spPr bwMode="auto">
          <a:xfrm>
            <a:off x="4660401" y="3327518"/>
            <a:ext cx="1044883" cy="83880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sp>
        <p:nvSpPr>
          <p:cNvPr id="6176" name="Rectangle 15"/>
          <p:cNvSpPr>
            <a:spLocks/>
          </p:cNvSpPr>
          <p:nvPr/>
        </p:nvSpPr>
        <p:spPr bwMode="auto">
          <a:xfrm>
            <a:off x="4651089" y="3577374"/>
            <a:ext cx="1125259" cy="330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Ion Source</a:t>
            </a:r>
          </a:p>
        </p:txBody>
      </p:sp>
      <p:sp>
        <p:nvSpPr>
          <p:cNvPr id="6173" name="Rectangle 17"/>
          <p:cNvSpPr>
            <a:spLocks/>
          </p:cNvSpPr>
          <p:nvPr/>
        </p:nvSpPr>
        <p:spPr bwMode="auto">
          <a:xfrm>
            <a:off x="6017856" y="3327518"/>
            <a:ext cx="1044884" cy="83880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sp>
        <p:nvSpPr>
          <p:cNvPr id="6174" name="Rectangle 18"/>
          <p:cNvSpPr>
            <a:spLocks/>
          </p:cNvSpPr>
          <p:nvPr/>
        </p:nvSpPr>
        <p:spPr bwMode="auto">
          <a:xfrm>
            <a:off x="6066974" y="3447984"/>
            <a:ext cx="1125260" cy="5889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Mass Separator</a:t>
            </a:r>
          </a:p>
        </p:txBody>
      </p:sp>
      <p:sp>
        <p:nvSpPr>
          <p:cNvPr id="6171" name="Rectangle 20"/>
          <p:cNvSpPr>
            <a:spLocks/>
          </p:cNvSpPr>
          <p:nvPr/>
        </p:nvSpPr>
        <p:spPr bwMode="auto">
          <a:xfrm>
            <a:off x="7375312" y="3327518"/>
            <a:ext cx="1044883" cy="83880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sp>
        <p:nvSpPr>
          <p:cNvPr id="6172" name="Rectangle 21"/>
          <p:cNvSpPr>
            <a:spLocks/>
          </p:cNvSpPr>
          <p:nvPr/>
        </p:nvSpPr>
        <p:spPr bwMode="auto">
          <a:xfrm>
            <a:off x="7484712" y="3447984"/>
            <a:ext cx="794826" cy="588946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RIB</a:t>
            </a:r>
          </a:p>
          <a:p>
            <a:pPr defTabSz="642938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FF0000"/>
                </a:solidFill>
                <a:latin typeface="Arial" pitchFamily="34" charset="0"/>
                <a:ea typeface="ヒラギノ角ゴ Pro W3" pitchFamily="-111" charset="-128"/>
                <a:cs typeface="Arial" pitchFamily="34" charset="0"/>
                <a:sym typeface="Times" pitchFamily="18" charset="0"/>
              </a:rPr>
              <a:t>User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44650" y="3732933"/>
            <a:ext cx="5749925" cy="0"/>
            <a:chOff x="1036" y="3763"/>
            <a:chExt cx="3622" cy="0"/>
          </a:xfrm>
        </p:grpSpPr>
        <p:sp>
          <p:nvSpPr>
            <p:cNvPr id="6160" name="Line 23"/>
            <p:cNvSpPr>
              <a:spLocks noChangeShapeType="1"/>
            </p:cNvSpPr>
            <p:nvPr/>
          </p:nvSpPr>
          <p:spPr bwMode="auto">
            <a:xfrm flipH="1">
              <a:off x="1036" y="3763"/>
              <a:ext cx="2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6161" name="Line 24"/>
            <p:cNvSpPr>
              <a:spLocks noChangeShapeType="1"/>
            </p:cNvSpPr>
            <p:nvPr/>
          </p:nvSpPr>
          <p:spPr bwMode="auto">
            <a:xfrm flipH="1">
              <a:off x="1903" y="3763"/>
              <a:ext cx="2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6162" name="Line 25"/>
            <p:cNvSpPr>
              <a:spLocks noChangeShapeType="1"/>
            </p:cNvSpPr>
            <p:nvPr/>
          </p:nvSpPr>
          <p:spPr bwMode="auto">
            <a:xfrm flipH="1">
              <a:off x="2730" y="3763"/>
              <a:ext cx="2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6163" name="Line 26"/>
            <p:cNvSpPr>
              <a:spLocks noChangeShapeType="1"/>
            </p:cNvSpPr>
            <p:nvPr/>
          </p:nvSpPr>
          <p:spPr bwMode="auto">
            <a:xfrm flipH="1">
              <a:off x="3590" y="3763"/>
              <a:ext cx="2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  <p:sp>
          <p:nvSpPr>
            <p:cNvPr id="6164" name="Line 27"/>
            <p:cNvSpPr>
              <a:spLocks noChangeShapeType="1"/>
            </p:cNvSpPr>
            <p:nvPr/>
          </p:nvSpPr>
          <p:spPr bwMode="auto">
            <a:xfrm flipH="1">
              <a:off x="4445" y="3763"/>
              <a:ext cx="2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</a:endParaRPr>
            </a:p>
          </p:txBody>
        </p:sp>
      </p:grpSp>
      <p:sp>
        <p:nvSpPr>
          <p:cNvPr id="6151" name="Rectangle 29"/>
          <p:cNvSpPr>
            <a:spLocks noChangeArrowheads="1"/>
          </p:cNvSpPr>
          <p:nvPr/>
        </p:nvSpPr>
        <p:spPr bwMode="auto">
          <a:xfrm>
            <a:off x="304800" y="1172295"/>
            <a:ext cx="3314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Photofission</a:t>
            </a:r>
            <a:r>
              <a:rPr lang="en-US" sz="2000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 of </a:t>
            </a:r>
            <a:r>
              <a:rPr lang="en-US" sz="2000" baseline="30000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238</a:t>
            </a:r>
            <a:r>
              <a:rPr lang="en-US" sz="2000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U was proposed by W. T. Diamond (Chalk River) in 1999 </a:t>
            </a:r>
            <a:r>
              <a:rPr lang="en-US" sz="2000" dirty="0" smtClean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as </a:t>
            </a:r>
            <a:r>
              <a:rPr lang="en-US" sz="2000" dirty="0">
                <a:solidFill>
                  <a:srgbClr val="002060"/>
                </a:solidFill>
                <a:latin typeface="Arial" pitchFamily="-111" charset="0"/>
                <a:ea typeface="ヒラギノ角ゴ Pro W3" pitchFamily="-111" charset="-128"/>
              </a:rPr>
              <a:t>an alternative production method for RIB.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641725" y="1019895"/>
            <a:ext cx="3575050" cy="2249488"/>
            <a:chOff x="2926" y="2208"/>
            <a:chExt cx="2252" cy="1417"/>
          </a:xfrm>
        </p:grpSpPr>
        <p:pic>
          <p:nvPicPr>
            <p:cNvPr id="6153" name="Picture 3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47" y="2328"/>
              <a:ext cx="1471" cy="10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54" name="Rectangle 32"/>
            <p:cNvSpPr>
              <a:spLocks/>
            </p:cNvSpPr>
            <p:nvPr/>
          </p:nvSpPr>
          <p:spPr bwMode="auto">
            <a:xfrm>
              <a:off x="2926" y="2449"/>
              <a:ext cx="783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66FF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High energy</a:t>
              </a:r>
            </a:p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66FF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Photon</a:t>
              </a:r>
            </a:p>
          </p:txBody>
        </p:sp>
        <p:sp>
          <p:nvSpPr>
            <p:cNvPr id="6155" name="Rectangle 33"/>
            <p:cNvSpPr>
              <a:spLocks/>
            </p:cNvSpPr>
            <p:nvPr/>
          </p:nvSpPr>
          <p:spPr bwMode="auto">
            <a:xfrm>
              <a:off x="4443" y="3025"/>
              <a:ext cx="655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Fission</a:t>
              </a:r>
            </a:p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fragments</a:t>
              </a:r>
            </a:p>
          </p:txBody>
        </p:sp>
        <p:sp>
          <p:nvSpPr>
            <p:cNvPr id="6156" name="Rectangle 34"/>
            <p:cNvSpPr>
              <a:spLocks/>
            </p:cNvSpPr>
            <p:nvPr/>
          </p:nvSpPr>
          <p:spPr bwMode="auto">
            <a:xfrm>
              <a:off x="4358" y="2208"/>
              <a:ext cx="506" cy="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FF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neutron</a:t>
              </a:r>
            </a:p>
          </p:txBody>
        </p:sp>
        <p:sp>
          <p:nvSpPr>
            <p:cNvPr id="6157" name="Rectangle 35"/>
            <p:cNvSpPr>
              <a:spLocks/>
            </p:cNvSpPr>
            <p:nvPr/>
          </p:nvSpPr>
          <p:spPr bwMode="auto">
            <a:xfrm>
              <a:off x="4213" y="3382"/>
              <a:ext cx="506" cy="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FF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neutron</a:t>
              </a:r>
            </a:p>
          </p:txBody>
        </p:sp>
        <p:sp>
          <p:nvSpPr>
            <p:cNvPr id="6158" name="Rectangle 36"/>
            <p:cNvSpPr>
              <a:spLocks/>
            </p:cNvSpPr>
            <p:nvPr/>
          </p:nvSpPr>
          <p:spPr bwMode="auto">
            <a:xfrm>
              <a:off x="4519" y="2377"/>
              <a:ext cx="656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Fission</a:t>
              </a:r>
            </a:p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fragments</a:t>
              </a:r>
            </a:p>
          </p:txBody>
        </p:sp>
        <p:sp>
          <p:nvSpPr>
            <p:cNvPr id="6159" name="Rectangle 37"/>
            <p:cNvSpPr>
              <a:spLocks/>
            </p:cNvSpPr>
            <p:nvPr/>
          </p:nvSpPr>
          <p:spPr bwMode="auto">
            <a:xfrm>
              <a:off x="4672" y="2821"/>
              <a:ext cx="506" cy="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FF"/>
                  </a:solidFill>
                  <a:latin typeface="Times New Roman" pitchFamily="18" charset="0"/>
                  <a:ea typeface="ヒラギノ角ゴ Pro W3" pitchFamily="-111" charset="-128"/>
                  <a:sym typeface="Times New Roman" pitchFamily="18" charset="0"/>
                </a:rPr>
                <a:t>neutron</a:t>
              </a:r>
            </a:p>
          </p:txBody>
        </p:sp>
      </p:grp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VECC-TRIUMF  Workshop, 2012 Apr 13</a:t>
            </a:r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65714" y="4287090"/>
            <a:ext cx="3290504" cy="206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ight Arrow 40"/>
          <p:cNvSpPr/>
          <p:nvPr/>
        </p:nvSpPr>
        <p:spPr>
          <a:xfrm>
            <a:off x="685813" y="5089579"/>
            <a:ext cx="1511548" cy="2415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13" y="523623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E-beam</a:t>
            </a:r>
            <a:endParaRPr lang="en-US" sz="2000" dirty="0">
              <a:solidFill>
                <a:srgbClr val="113F7C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  <p:pic>
        <p:nvPicPr>
          <p:cNvPr id="43" name="Picture 42" descr="sinusoid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79981" y="4856596"/>
            <a:ext cx="619492" cy="156112"/>
          </a:xfrm>
          <a:prstGeom prst="rect">
            <a:avLst/>
          </a:prstGeom>
        </p:spPr>
      </p:pic>
      <p:pic>
        <p:nvPicPr>
          <p:cNvPr id="44" name="Picture 43" descr="sinusoid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79981" y="5382875"/>
            <a:ext cx="619492" cy="156112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4531922" y="4986830"/>
            <a:ext cx="919972" cy="449408"/>
          </a:xfrm>
          <a:prstGeom prst="right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86339" y="5323337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RIB &amp; neutrons, </a:t>
            </a:r>
            <a:r>
              <a:rPr lang="el-GR" sz="2000" dirty="0" smtClean="0">
                <a:solidFill>
                  <a:srgbClr val="113F7C"/>
                </a:solidFill>
                <a:ea typeface="ヒラギノ角ゴ Pro W3" pitchFamily="-111" charset="-128"/>
              </a:rPr>
              <a:t>γ</a:t>
            </a:r>
            <a:r>
              <a:rPr lang="en-US" sz="2000" dirty="0" smtClean="0">
                <a:solidFill>
                  <a:srgbClr val="113F7C"/>
                </a:solidFill>
                <a:latin typeface="Arial" pitchFamily="-111" charset="0"/>
                <a:ea typeface="ヒラギノ角ゴ Pro W3" pitchFamily="-111" charset="-128"/>
              </a:rPr>
              <a:t>s</a:t>
            </a:r>
            <a:endParaRPr lang="en-US" sz="2000" dirty="0">
              <a:solidFill>
                <a:srgbClr val="113F7C"/>
              </a:solidFill>
              <a:latin typeface="Arial" pitchFamily="-111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20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3|32.|45.2|0.9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UMF_presentation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IUMF_presentation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495</Words>
  <Application>Microsoft Office PowerPoint</Application>
  <PresentationFormat>On-screen Show (4:3)</PresentationFormat>
  <Paragraphs>104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TRIUMF_presentation</vt:lpstr>
      <vt:lpstr>1_TRIUMF_presentation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Photo-fission production of Rare Isotope Beams</vt:lpstr>
      <vt:lpstr>PowerPoint Presentation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Koscielniak</dc:creator>
  <cp:lastModifiedBy>Shane Koscielniak</cp:lastModifiedBy>
  <cp:revision>4</cp:revision>
  <dcterms:created xsi:type="dcterms:W3CDTF">2013-09-21T15:12:28Z</dcterms:created>
  <dcterms:modified xsi:type="dcterms:W3CDTF">2013-09-21T15:30:20Z</dcterms:modified>
</cp:coreProperties>
</file>